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91" r:id="rId4"/>
    <p:sldId id="289" r:id="rId5"/>
    <p:sldId id="274" r:id="rId6"/>
    <p:sldId id="280" r:id="rId7"/>
    <p:sldId id="287" r:id="rId8"/>
    <p:sldId id="293" r:id="rId9"/>
    <p:sldId id="288" r:id="rId10"/>
    <p:sldId id="294" r:id="rId11"/>
    <p:sldId id="295" r:id="rId12"/>
    <p:sldId id="275" r:id="rId13"/>
    <p:sldId id="277" r:id="rId14"/>
    <p:sldId id="278" r:id="rId15"/>
    <p:sldId id="279" r:id="rId16"/>
    <p:sldId id="281" r:id="rId17"/>
    <p:sldId id="283" r:id="rId18"/>
    <p:sldId id="292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6" autoAdjust="0"/>
    <p:restoredTop sz="96305" autoAdjust="0"/>
  </p:normalViewPr>
  <p:slideViewPr>
    <p:cSldViewPr>
      <p:cViewPr varScale="1">
        <p:scale>
          <a:sx n="58" d="100"/>
          <a:sy n="58" d="100"/>
        </p:scale>
        <p:origin x="-108" y="-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603501870598588"/>
          <c:y val="1.296519882013290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учащихся с НВОНР экспериментальных групп №№ 1, 4 (1 кл.)за 2014/2015, 2015/2016 учебные годы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Автоматизация поставленного звука в слогах</c:v>
                </c:pt>
                <c:pt idx="1">
                  <c:v>Автоматизация поставленного звука в словах</c:v>
                </c:pt>
                <c:pt idx="2">
                  <c:v>Автоматизация поставленного звука в предложениях</c:v>
                </c:pt>
                <c:pt idx="3">
                  <c:v>Работа с деформированным словом</c:v>
                </c:pt>
                <c:pt idx="4">
                  <c:v>Работа с деформированным предложением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0.95000000000000062</c:v>
                </c:pt>
                <c:pt idx="3">
                  <c:v>0.85000000000000064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18006534149795"/>
          <c:y val="0.23306527245973979"/>
          <c:w val="0.34819934658502477"/>
          <c:h val="0.70976381559335855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sz="1400" b="1" i="0" baseline="0" dirty="0" smtClean="0">
                <a:solidFill>
                  <a:schemeClr val="tx2"/>
                </a:solidFill>
              </a:rPr>
              <a:t>Диагностика учащихся с НВОНР групп, в которых   не применялись авторские  дидактические  задания, созданные  с помощью сетевого сервиса  </a:t>
            </a:r>
            <a:r>
              <a:rPr lang="ru-RU" sz="1400" b="1" i="0" baseline="0" dirty="0" err="1" smtClean="0">
                <a:solidFill>
                  <a:schemeClr val="tx2"/>
                </a:solidFill>
              </a:rPr>
              <a:t>Tagxedo-Creator</a:t>
            </a:r>
            <a:r>
              <a:rPr lang="ru-RU" sz="1400" b="1" i="0" baseline="0" dirty="0" smtClean="0">
                <a:solidFill>
                  <a:schemeClr val="tx2"/>
                </a:solidFill>
              </a:rPr>
              <a:t>  «Облако слов»,  в 2015/2016, 2016/2017 учебных годах</a:t>
            </a:r>
            <a:endParaRPr lang="ru-RU" sz="1400" dirty="0" smtClean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848986103844918"/>
          <c:y val="1.41095433840684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учащихся с НВОНР экспериментальных групп №№ 1, 4 (1 кл.)за 2014/2015, 2015/2016 учебные годы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Автоматизация поставленного звука в слогах</c:v>
                </c:pt>
                <c:pt idx="1">
                  <c:v>Автоматизация поставленного звука в словах</c:v>
                </c:pt>
                <c:pt idx="2">
                  <c:v>Автоматизация поставленного звука в предложениях</c:v>
                </c:pt>
                <c:pt idx="3">
                  <c:v>Работа с деформированным словом</c:v>
                </c:pt>
                <c:pt idx="4">
                  <c:v>Работа с деформированным предложением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0.85000000000000064</c:v>
                </c:pt>
                <c:pt idx="4">
                  <c:v>0.85000000000000064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scene3d>
          <a:camera prst="orthographicFront"/>
          <a:lightRig rig="threePt" dir="t"/>
        </a:scene3d>
        <a:sp3d prstMaterial="dkEdge"/>
      </c:spPr>
    </c:backWall>
    <c:plotArea>
      <c:layout>
        <c:manualLayout>
          <c:layoutTarget val="inner"/>
          <c:xMode val="edge"/>
          <c:yMode val="edge"/>
          <c:x val="0.14884466396775278"/>
          <c:y val="0.16771905164747269"/>
          <c:w val="0.72182128648228794"/>
          <c:h val="0.42972048328670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Группы, в которых  не применялись авторские дидактические задания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Автоматизация поставленного звука в слогах</c:v>
                </c:pt>
                <c:pt idx="1">
                  <c:v>Автоматизация поставленного звука в словах</c:v>
                </c:pt>
                <c:pt idx="2">
                  <c:v>Автоматизация поставленного звука в предложениях</c:v>
                </c:pt>
                <c:pt idx="3">
                  <c:v>Работа с деформированным словом</c:v>
                </c:pt>
                <c:pt idx="4">
                  <c:v>Работа с деформированным предложением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0.85000000000000064</c:v>
                </c:pt>
                <c:pt idx="4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Группы, в которых  применялись авторские дидактические задания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Автоматизация поставленного звука в слогах</c:v>
                </c:pt>
                <c:pt idx="1">
                  <c:v>Автоматизация поставленного звука в словах</c:v>
                </c:pt>
                <c:pt idx="2">
                  <c:v>Автоматизация поставленного звука в предложениях</c:v>
                </c:pt>
                <c:pt idx="3">
                  <c:v>Работа с деформированным словом</c:v>
                </c:pt>
                <c:pt idx="4">
                  <c:v>Работа с деформированным предложением</c:v>
                </c:pt>
              </c:strCache>
            </c:strRef>
          </c:cat>
          <c:val>
            <c:numRef>
              <c:f>Лист1!$C$3:$C$7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 formatCode="0.00%">
                  <c:v>0.97500000000000064</c:v>
                </c:pt>
                <c:pt idx="3">
                  <c:v>0.9</c:v>
                </c:pt>
                <c:pt idx="4">
                  <c:v>0.95000000000000062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404608"/>
        <c:axId val="244406144"/>
        <c:axId val="0"/>
      </c:bar3DChart>
      <c:catAx>
        <c:axId val="24440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406144"/>
        <c:crosses val="autoZero"/>
        <c:auto val="1"/>
        <c:lblAlgn val="ctr"/>
        <c:lblOffset val="100"/>
        <c:noMultiLvlLbl val="0"/>
      </c:catAx>
      <c:valAx>
        <c:axId val="244406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440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452056797610805"/>
          <c:y val="0.59111055055813466"/>
          <c:w val="0.62159045236803989"/>
          <c:h val="0.37188194936446184"/>
        </c:manualLayout>
      </c:layout>
      <c:overlay val="0"/>
      <c:txPr>
        <a:bodyPr/>
        <a:lstStyle/>
        <a:p>
          <a:pPr>
            <a:defRPr sz="1200" b="1">
              <a:latin typeface="Arial Black" pitchFamily="34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F99A4-268D-4A4B-BBDA-2A2B8E901012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F28543F-BB25-4123-9013-F28DCB4550E6}">
      <dgm:prSet phldrT="[Текст]" custT="1"/>
      <dgm:spPr/>
      <dgm:t>
        <a:bodyPr/>
        <a:lstStyle/>
        <a:p>
          <a:pPr algn="just"/>
          <a:r>
            <a:rPr lang="ru-RU" sz="1800" dirty="0" err="1" smtClean="0">
              <a:solidFill>
                <a:schemeClr val="tx2"/>
              </a:solidFill>
              <a:latin typeface="Arial Black" pitchFamily="34" charset="0"/>
            </a:rPr>
            <a:t>Tagxedo</a:t>
          </a:r>
          <a:r>
            <a:rPr lang="ru-RU" sz="1800" dirty="0" smtClean="0">
              <a:solidFill>
                <a:schemeClr val="tx2"/>
              </a:solidFill>
              <a:latin typeface="Arial Black" pitchFamily="34" charset="0"/>
            </a:rPr>
            <a:t> - сервис для превращения отдельных слов и текстов (знаменитых речей, статей, </a:t>
          </a:r>
          <a:r>
            <a:rPr lang="ru-RU" sz="1800" dirty="0" err="1" smtClean="0">
              <a:solidFill>
                <a:schemeClr val="tx2"/>
              </a:solidFill>
              <a:latin typeface="Arial Black" pitchFamily="34" charset="0"/>
            </a:rPr>
            <a:t>слоганов</a:t>
          </a:r>
          <a:r>
            <a:rPr lang="ru-RU" sz="1800" dirty="0" smtClean="0">
              <a:solidFill>
                <a:schemeClr val="tx2"/>
              </a:solidFill>
              <a:latin typeface="Arial Black" pitchFamily="34" charset="0"/>
            </a:rPr>
            <a:t>...) в красивые облака слов, в которых наиболее часто встречающиеся слова можно выделить размером.</a:t>
          </a:r>
          <a:endParaRPr lang="ru-RU" sz="1800" dirty="0">
            <a:solidFill>
              <a:schemeClr val="tx2"/>
            </a:solidFill>
            <a:latin typeface="Arial Black" pitchFamily="34" charset="0"/>
          </a:endParaRPr>
        </a:p>
      </dgm:t>
    </dgm:pt>
    <dgm:pt modelId="{B1FF253E-E838-4E93-8CDC-F9E01AF0EA02}" type="parTrans" cxnId="{52AA2365-8EC9-43BC-B29B-82BE343B37E0}">
      <dgm:prSet/>
      <dgm:spPr/>
      <dgm:t>
        <a:bodyPr/>
        <a:lstStyle/>
        <a:p>
          <a:endParaRPr lang="ru-RU"/>
        </a:p>
      </dgm:t>
    </dgm:pt>
    <dgm:pt modelId="{CE3FEDA7-CA32-424E-8C6D-20EFECBC8D86}" type="sibTrans" cxnId="{52AA2365-8EC9-43BC-B29B-82BE343B37E0}">
      <dgm:prSet/>
      <dgm:spPr/>
      <dgm:t>
        <a:bodyPr/>
        <a:lstStyle/>
        <a:p>
          <a:endParaRPr lang="ru-RU"/>
        </a:p>
      </dgm:t>
    </dgm:pt>
    <dgm:pt modelId="{18945DFE-5172-4B6D-AAFB-A93902727B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Arial Black" pitchFamily="34" charset="0"/>
            </a:rPr>
            <a:t>По мнению разработчиков, слово + изображение + текст = удивительное визуальное искусство. </a:t>
          </a:r>
          <a:r>
            <a:rPr lang="ru-RU" sz="1800" b="1" dirty="0" err="1" smtClean="0">
              <a:solidFill>
                <a:schemeClr val="tx2"/>
              </a:solidFill>
              <a:latin typeface="Arial Black" pitchFamily="34" charset="0"/>
            </a:rPr>
            <a:t>Tagxedo</a:t>
          </a:r>
          <a:r>
            <a:rPr lang="ru-RU" sz="1800" b="1" dirty="0" smtClean="0">
              <a:solidFill>
                <a:schemeClr val="tx2"/>
              </a:solidFill>
              <a:latin typeface="Arial Black" pitchFamily="34" charset="0"/>
            </a:rPr>
            <a:t> является простым и универсальным приложением, поэтому Вы весело проведёте время!</a:t>
          </a:r>
          <a:endParaRPr lang="ru-RU" sz="1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5DED1E18-57A4-40FA-8404-C1A1EE8D612C}" type="parTrans" cxnId="{782B8A0A-AC4E-443B-9080-4F7A1570EF29}">
      <dgm:prSet/>
      <dgm:spPr/>
      <dgm:t>
        <a:bodyPr/>
        <a:lstStyle/>
        <a:p>
          <a:endParaRPr lang="ru-RU"/>
        </a:p>
      </dgm:t>
    </dgm:pt>
    <dgm:pt modelId="{4486FA36-1472-4503-B6E2-9D05E82C226D}" type="sibTrans" cxnId="{782B8A0A-AC4E-443B-9080-4F7A1570EF29}">
      <dgm:prSet/>
      <dgm:spPr/>
      <dgm:t>
        <a:bodyPr/>
        <a:lstStyle/>
        <a:p>
          <a:endParaRPr lang="ru-RU"/>
        </a:p>
      </dgm:t>
    </dgm:pt>
    <dgm:pt modelId="{8749CBA0-9AED-46F1-800F-0658AF399B60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2"/>
              </a:solidFill>
            </a:rPr>
            <a:t>Дайте </a:t>
          </a:r>
          <a:r>
            <a:rPr lang="ru-RU" sz="2000" b="1" dirty="0" err="1" smtClean="0">
              <a:solidFill>
                <a:schemeClr val="tx2"/>
              </a:solidFill>
            </a:rPr>
            <a:t>Tagxedo</a:t>
          </a:r>
          <a:r>
            <a:rPr lang="ru-RU" sz="2000" b="1" dirty="0" smtClean="0">
              <a:solidFill>
                <a:schemeClr val="tx2"/>
              </a:solidFill>
            </a:rPr>
            <a:t> текст, и приложение сделает красивое облако слов для Вас. Чтобы начать, просто нажмите кнопку </a:t>
          </a:r>
          <a:r>
            <a:rPr lang="ru-RU" sz="2000" b="1" dirty="0" err="1" smtClean="0">
              <a:solidFill>
                <a:schemeClr val="tx2"/>
              </a:solidFill>
            </a:rPr>
            <a:t>Create</a:t>
          </a:r>
          <a:r>
            <a:rPr lang="ru-RU" sz="2000" b="1" dirty="0" smtClean="0">
              <a:solidFill>
                <a:schemeClr val="tx2"/>
              </a:solidFill>
            </a:rPr>
            <a:t> (Создать).  В настоящее время можно использовать все возможности приложения бесплатно и без регистрации (использование пользовательских форм, настройка шрифтов, выбор форм и тем).</a:t>
          </a:r>
          <a:endParaRPr lang="ru-RU" sz="2000" b="1" dirty="0">
            <a:solidFill>
              <a:schemeClr val="tx2"/>
            </a:solidFill>
          </a:endParaRPr>
        </a:p>
      </dgm:t>
    </dgm:pt>
    <dgm:pt modelId="{A35F773B-B10C-4D74-821E-5CB73E2EF2CB}" type="parTrans" cxnId="{35E2D65B-2A78-4A8C-8173-E72D31536E24}">
      <dgm:prSet/>
      <dgm:spPr/>
      <dgm:t>
        <a:bodyPr/>
        <a:lstStyle/>
        <a:p>
          <a:endParaRPr lang="ru-RU"/>
        </a:p>
      </dgm:t>
    </dgm:pt>
    <dgm:pt modelId="{77C08AF0-50DD-4C06-B02E-05DCB7CEDE73}" type="sibTrans" cxnId="{35E2D65B-2A78-4A8C-8173-E72D31536E24}">
      <dgm:prSet/>
      <dgm:spPr/>
      <dgm:t>
        <a:bodyPr/>
        <a:lstStyle/>
        <a:p>
          <a:endParaRPr lang="ru-RU"/>
        </a:p>
      </dgm:t>
    </dgm:pt>
    <dgm:pt modelId="{DA4C8AA1-73E1-4E5A-A378-7C5BF425F5FD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Arial Black" pitchFamily="34" charset="0"/>
            </a:rPr>
            <a:t>Для творческих и </a:t>
          </a:r>
          <a:r>
            <a:rPr lang="ru-RU" dirty="0" err="1" smtClean="0">
              <a:solidFill>
                <a:schemeClr val="tx2"/>
              </a:solidFill>
              <a:latin typeface="Arial Black" pitchFamily="34" charset="0"/>
            </a:rPr>
            <a:t>креативных</a:t>
          </a:r>
          <a:r>
            <a:rPr lang="ru-RU" dirty="0" smtClean="0">
              <a:solidFill>
                <a:schemeClr val="tx2"/>
              </a:solidFill>
              <a:latin typeface="Arial Black" pitchFamily="34" charset="0"/>
            </a:rPr>
            <a:t> учителей-дефектологов! </a:t>
          </a:r>
          <a:endParaRPr lang="ru-RU" dirty="0">
            <a:solidFill>
              <a:schemeClr val="tx2"/>
            </a:solidFill>
            <a:latin typeface="Arial Black" pitchFamily="34" charset="0"/>
          </a:endParaRPr>
        </a:p>
      </dgm:t>
    </dgm:pt>
    <dgm:pt modelId="{43B89A9F-0EB2-4FAC-A460-92CFE5886F6D}" type="parTrans" cxnId="{8E164754-9EF1-4046-9B20-9771CE77D45A}">
      <dgm:prSet/>
      <dgm:spPr/>
      <dgm:t>
        <a:bodyPr/>
        <a:lstStyle/>
        <a:p>
          <a:endParaRPr lang="ru-RU"/>
        </a:p>
      </dgm:t>
    </dgm:pt>
    <dgm:pt modelId="{8A1CF5E3-5B66-4861-8998-599C56258A98}" type="sibTrans" cxnId="{8E164754-9EF1-4046-9B20-9771CE77D45A}">
      <dgm:prSet/>
      <dgm:spPr/>
      <dgm:t>
        <a:bodyPr/>
        <a:lstStyle/>
        <a:p>
          <a:endParaRPr lang="ru-RU"/>
        </a:p>
      </dgm:t>
    </dgm:pt>
    <dgm:pt modelId="{1CBC5EDC-2F21-4B67-B669-D39A9D79A9E5}" type="pres">
      <dgm:prSet presAssocID="{EF0F99A4-268D-4A4B-BBDA-2A2B8E9010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71A0C3-43BB-4973-92AE-E652C43D70F3}" type="pres">
      <dgm:prSet presAssocID="{DF28543F-BB25-4123-9013-F28DCB4550E6}" presName="composite" presStyleCnt="0"/>
      <dgm:spPr/>
    </dgm:pt>
    <dgm:pt modelId="{4D8F4D8A-584B-4F68-ACD7-F6C69981954D}" type="pres">
      <dgm:prSet presAssocID="{DF28543F-BB25-4123-9013-F28DCB4550E6}" presName="imgShp" presStyleLbl="fgImgPlace1" presStyleIdx="0" presStyleCnt="4" custScaleX="131698" custScaleY="88612"/>
      <dgm:spPr/>
    </dgm:pt>
    <dgm:pt modelId="{1E52B8CA-D24C-4EC4-82D6-F08F0C3A2D41}" type="pres">
      <dgm:prSet presAssocID="{DF28543F-BB25-4123-9013-F28DCB4550E6}" presName="txShp" presStyleLbl="node1" presStyleIdx="0" presStyleCnt="4" custScaleX="98831" custScaleY="103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86235-7672-492C-8DE6-236C499222F5}" type="pres">
      <dgm:prSet presAssocID="{CE3FEDA7-CA32-424E-8C6D-20EFECBC8D86}" presName="spacing" presStyleCnt="0"/>
      <dgm:spPr/>
    </dgm:pt>
    <dgm:pt modelId="{0B778350-1B5C-4794-BEB6-E690B21B9C92}" type="pres">
      <dgm:prSet presAssocID="{18945DFE-5172-4B6D-AAFB-A93902727B98}" presName="composite" presStyleCnt="0"/>
      <dgm:spPr/>
    </dgm:pt>
    <dgm:pt modelId="{36CDFC5B-6929-4879-8350-4DFA99C11B93}" type="pres">
      <dgm:prSet presAssocID="{18945DFE-5172-4B6D-AAFB-A93902727B98}" presName="imgShp" presStyleLbl="fgImgPlace1" presStyleIdx="1" presStyleCnt="4" custScaleX="133673"/>
      <dgm:spPr/>
    </dgm:pt>
    <dgm:pt modelId="{F2305B66-A8AD-4144-95AA-2B088D378962}" type="pres">
      <dgm:prSet presAssocID="{18945DFE-5172-4B6D-AAFB-A93902727B98}" presName="txShp" presStyleLbl="node1" presStyleIdx="1" presStyleCnt="4" custScaleY="15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32DCB-4EC4-45EE-9817-B7BCEB6A3C9E}" type="pres">
      <dgm:prSet presAssocID="{4486FA36-1472-4503-B6E2-9D05E82C226D}" presName="spacing" presStyleCnt="0"/>
      <dgm:spPr/>
    </dgm:pt>
    <dgm:pt modelId="{CE0BEA50-389D-4487-9434-591D57717B4E}" type="pres">
      <dgm:prSet presAssocID="{8749CBA0-9AED-46F1-800F-0658AF399B60}" presName="composite" presStyleCnt="0"/>
      <dgm:spPr/>
    </dgm:pt>
    <dgm:pt modelId="{F354114B-25D5-4749-8C90-3C2B5F86A71D}" type="pres">
      <dgm:prSet presAssocID="{8749CBA0-9AED-46F1-800F-0658AF399B60}" presName="imgShp" presStyleLbl="fgImgPlace1" presStyleIdx="2" presStyleCnt="4"/>
      <dgm:spPr/>
    </dgm:pt>
    <dgm:pt modelId="{08754479-9148-4FE5-ABB2-457CEE33ACE8}" type="pres">
      <dgm:prSet presAssocID="{8749CBA0-9AED-46F1-800F-0658AF399B60}" presName="txShp" presStyleLbl="node1" presStyleIdx="2" presStyleCnt="4" custScaleY="256120" custLinFactNeighborX="987" custLinFactNeighborY="-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8059-3BEF-4FCD-9703-FF25E91F4355}" type="pres">
      <dgm:prSet presAssocID="{77C08AF0-50DD-4C06-B02E-05DCB7CEDE73}" presName="spacing" presStyleCnt="0"/>
      <dgm:spPr/>
    </dgm:pt>
    <dgm:pt modelId="{800CCDD0-B3FE-45A9-9794-B45B28E3A728}" type="pres">
      <dgm:prSet presAssocID="{DA4C8AA1-73E1-4E5A-A378-7C5BF425F5FD}" presName="composite" presStyleCnt="0"/>
      <dgm:spPr/>
    </dgm:pt>
    <dgm:pt modelId="{18CDDE70-498D-410F-BED1-4DE8A4981A36}" type="pres">
      <dgm:prSet presAssocID="{DA4C8AA1-73E1-4E5A-A378-7C5BF425F5FD}" presName="imgShp" presStyleLbl="fgImgPlace1" presStyleIdx="3" presStyleCnt="4" custScaleX="257319"/>
      <dgm:spPr/>
    </dgm:pt>
    <dgm:pt modelId="{D0294055-905B-48C4-AA40-89DE8CADF59C}" type="pres">
      <dgm:prSet presAssocID="{DA4C8AA1-73E1-4E5A-A378-7C5BF425F5FD}" presName="txShp" presStyleLbl="node1" presStyleIdx="3" presStyleCnt="4" custScaleX="77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76723-35E3-4B83-9692-B3005425F8D0}" type="presOf" srcId="{DF28543F-BB25-4123-9013-F28DCB4550E6}" destId="{1E52B8CA-D24C-4EC4-82D6-F08F0C3A2D41}" srcOrd="0" destOrd="0" presId="urn:microsoft.com/office/officeart/2005/8/layout/vList3#1"/>
    <dgm:cxn modelId="{BF9772A5-5E37-439E-84D6-5AD9EA51224E}" type="presOf" srcId="{EF0F99A4-268D-4A4B-BBDA-2A2B8E901012}" destId="{1CBC5EDC-2F21-4B67-B669-D39A9D79A9E5}" srcOrd="0" destOrd="0" presId="urn:microsoft.com/office/officeart/2005/8/layout/vList3#1"/>
    <dgm:cxn modelId="{B4F2FFAD-A1F1-4460-AE4C-4BDA21CEED4C}" type="presOf" srcId="{8749CBA0-9AED-46F1-800F-0658AF399B60}" destId="{08754479-9148-4FE5-ABB2-457CEE33ACE8}" srcOrd="0" destOrd="0" presId="urn:microsoft.com/office/officeart/2005/8/layout/vList3#1"/>
    <dgm:cxn modelId="{8E164754-9EF1-4046-9B20-9771CE77D45A}" srcId="{EF0F99A4-268D-4A4B-BBDA-2A2B8E901012}" destId="{DA4C8AA1-73E1-4E5A-A378-7C5BF425F5FD}" srcOrd="3" destOrd="0" parTransId="{43B89A9F-0EB2-4FAC-A460-92CFE5886F6D}" sibTransId="{8A1CF5E3-5B66-4861-8998-599C56258A98}"/>
    <dgm:cxn modelId="{52AA2365-8EC9-43BC-B29B-82BE343B37E0}" srcId="{EF0F99A4-268D-4A4B-BBDA-2A2B8E901012}" destId="{DF28543F-BB25-4123-9013-F28DCB4550E6}" srcOrd="0" destOrd="0" parTransId="{B1FF253E-E838-4E93-8CDC-F9E01AF0EA02}" sibTransId="{CE3FEDA7-CA32-424E-8C6D-20EFECBC8D86}"/>
    <dgm:cxn modelId="{35E2D65B-2A78-4A8C-8173-E72D31536E24}" srcId="{EF0F99A4-268D-4A4B-BBDA-2A2B8E901012}" destId="{8749CBA0-9AED-46F1-800F-0658AF399B60}" srcOrd="2" destOrd="0" parTransId="{A35F773B-B10C-4D74-821E-5CB73E2EF2CB}" sibTransId="{77C08AF0-50DD-4C06-B02E-05DCB7CEDE73}"/>
    <dgm:cxn modelId="{782B8A0A-AC4E-443B-9080-4F7A1570EF29}" srcId="{EF0F99A4-268D-4A4B-BBDA-2A2B8E901012}" destId="{18945DFE-5172-4B6D-AAFB-A93902727B98}" srcOrd="1" destOrd="0" parTransId="{5DED1E18-57A4-40FA-8404-C1A1EE8D612C}" sibTransId="{4486FA36-1472-4503-B6E2-9D05E82C226D}"/>
    <dgm:cxn modelId="{5382A216-588D-4A4B-A396-B32EF104DB56}" type="presOf" srcId="{DA4C8AA1-73E1-4E5A-A378-7C5BF425F5FD}" destId="{D0294055-905B-48C4-AA40-89DE8CADF59C}" srcOrd="0" destOrd="0" presId="urn:microsoft.com/office/officeart/2005/8/layout/vList3#1"/>
    <dgm:cxn modelId="{6311C72D-A90F-4601-A7BF-22D29615DE4B}" type="presOf" srcId="{18945DFE-5172-4B6D-AAFB-A93902727B98}" destId="{F2305B66-A8AD-4144-95AA-2B088D378962}" srcOrd="0" destOrd="0" presId="urn:microsoft.com/office/officeart/2005/8/layout/vList3#1"/>
    <dgm:cxn modelId="{8A64AF10-D400-4B46-B1B5-5B93782DFFE7}" type="presParOf" srcId="{1CBC5EDC-2F21-4B67-B669-D39A9D79A9E5}" destId="{9571A0C3-43BB-4973-92AE-E652C43D70F3}" srcOrd="0" destOrd="0" presId="urn:microsoft.com/office/officeart/2005/8/layout/vList3#1"/>
    <dgm:cxn modelId="{4E9A6F60-69B5-4586-85B7-490D2F3D39F1}" type="presParOf" srcId="{9571A0C3-43BB-4973-92AE-E652C43D70F3}" destId="{4D8F4D8A-584B-4F68-ACD7-F6C69981954D}" srcOrd="0" destOrd="0" presId="urn:microsoft.com/office/officeart/2005/8/layout/vList3#1"/>
    <dgm:cxn modelId="{C4D34A39-DAC8-460B-8161-82F0787B8794}" type="presParOf" srcId="{9571A0C3-43BB-4973-92AE-E652C43D70F3}" destId="{1E52B8CA-D24C-4EC4-82D6-F08F0C3A2D41}" srcOrd="1" destOrd="0" presId="urn:microsoft.com/office/officeart/2005/8/layout/vList3#1"/>
    <dgm:cxn modelId="{F21B2A21-7DC1-444A-933C-A2E91FD7C0FD}" type="presParOf" srcId="{1CBC5EDC-2F21-4B67-B669-D39A9D79A9E5}" destId="{B3786235-7672-492C-8DE6-236C499222F5}" srcOrd="1" destOrd="0" presId="urn:microsoft.com/office/officeart/2005/8/layout/vList3#1"/>
    <dgm:cxn modelId="{583318A5-C3F1-43E8-A8AD-AF778D16E2C1}" type="presParOf" srcId="{1CBC5EDC-2F21-4B67-B669-D39A9D79A9E5}" destId="{0B778350-1B5C-4794-BEB6-E690B21B9C92}" srcOrd="2" destOrd="0" presId="urn:microsoft.com/office/officeart/2005/8/layout/vList3#1"/>
    <dgm:cxn modelId="{AFD7E012-587D-41CB-9888-8FBE078D193A}" type="presParOf" srcId="{0B778350-1B5C-4794-BEB6-E690B21B9C92}" destId="{36CDFC5B-6929-4879-8350-4DFA99C11B93}" srcOrd="0" destOrd="0" presId="urn:microsoft.com/office/officeart/2005/8/layout/vList3#1"/>
    <dgm:cxn modelId="{20C5CCD4-98C4-4C73-8800-5F690614CEFE}" type="presParOf" srcId="{0B778350-1B5C-4794-BEB6-E690B21B9C92}" destId="{F2305B66-A8AD-4144-95AA-2B088D378962}" srcOrd="1" destOrd="0" presId="urn:microsoft.com/office/officeart/2005/8/layout/vList3#1"/>
    <dgm:cxn modelId="{9EC08FB8-3F2E-4F8C-A8F0-4A288AC34407}" type="presParOf" srcId="{1CBC5EDC-2F21-4B67-B669-D39A9D79A9E5}" destId="{81232DCB-4EC4-45EE-9817-B7BCEB6A3C9E}" srcOrd="3" destOrd="0" presId="urn:microsoft.com/office/officeart/2005/8/layout/vList3#1"/>
    <dgm:cxn modelId="{16127FB1-A71D-4A35-AF63-CC86F102AB9B}" type="presParOf" srcId="{1CBC5EDC-2F21-4B67-B669-D39A9D79A9E5}" destId="{CE0BEA50-389D-4487-9434-591D57717B4E}" srcOrd="4" destOrd="0" presId="urn:microsoft.com/office/officeart/2005/8/layout/vList3#1"/>
    <dgm:cxn modelId="{5E4A13FF-BCC4-494D-A986-731382DA55F7}" type="presParOf" srcId="{CE0BEA50-389D-4487-9434-591D57717B4E}" destId="{F354114B-25D5-4749-8C90-3C2B5F86A71D}" srcOrd="0" destOrd="0" presId="urn:microsoft.com/office/officeart/2005/8/layout/vList3#1"/>
    <dgm:cxn modelId="{22EED48B-7491-45A3-837B-B8152F9A15ED}" type="presParOf" srcId="{CE0BEA50-389D-4487-9434-591D57717B4E}" destId="{08754479-9148-4FE5-ABB2-457CEE33ACE8}" srcOrd="1" destOrd="0" presId="urn:microsoft.com/office/officeart/2005/8/layout/vList3#1"/>
    <dgm:cxn modelId="{135FD7FA-B563-4559-B4BD-379D4C5C969D}" type="presParOf" srcId="{1CBC5EDC-2F21-4B67-B669-D39A9D79A9E5}" destId="{205E8059-3BEF-4FCD-9703-FF25E91F4355}" srcOrd="5" destOrd="0" presId="urn:microsoft.com/office/officeart/2005/8/layout/vList3#1"/>
    <dgm:cxn modelId="{17B55839-AD3E-42CE-8EE5-AD6A63C055DC}" type="presParOf" srcId="{1CBC5EDC-2F21-4B67-B669-D39A9D79A9E5}" destId="{800CCDD0-B3FE-45A9-9794-B45B28E3A728}" srcOrd="6" destOrd="0" presId="urn:microsoft.com/office/officeart/2005/8/layout/vList3#1"/>
    <dgm:cxn modelId="{A24B3DC7-F666-4DD8-9747-B1383676F9F6}" type="presParOf" srcId="{800CCDD0-B3FE-45A9-9794-B45B28E3A728}" destId="{18CDDE70-498D-410F-BED1-4DE8A4981A36}" srcOrd="0" destOrd="0" presId="urn:microsoft.com/office/officeart/2005/8/layout/vList3#1"/>
    <dgm:cxn modelId="{1EF38BDC-05CA-481F-A6E2-695489241C8C}" type="presParOf" srcId="{800CCDD0-B3FE-45A9-9794-B45B28E3A728}" destId="{D0294055-905B-48C4-AA40-89DE8CADF5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2B8CA-D24C-4EC4-82D6-F08F0C3A2D41}">
      <dsp:nvSpPr>
        <dsp:cNvPr id="0" name=""/>
        <dsp:cNvSpPr/>
      </dsp:nvSpPr>
      <dsp:spPr>
        <a:xfrm rot="10800000">
          <a:off x="2260623" y="962"/>
          <a:ext cx="7477435" cy="9103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531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2"/>
              </a:solidFill>
              <a:latin typeface="Arial Black" pitchFamily="34" charset="0"/>
            </a:rPr>
            <a:t>Tagxedo</a:t>
          </a:r>
          <a:r>
            <a:rPr lang="ru-RU" sz="1800" kern="1200" dirty="0" smtClean="0">
              <a:solidFill>
                <a:schemeClr val="tx2"/>
              </a:solidFill>
              <a:latin typeface="Arial Black" pitchFamily="34" charset="0"/>
            </a:rPr>
            <a:t> - сервис для превращения отдельных слов и текстов (знаменитых речей, статей, </a:t>
          </a:r>
          <a:r>
            <a:rPr lang="ru-RU" sz="1800" kern="1200" dirty="0" err="1" smtClean="0">
              <a:solidFill>
                <a:schemeClr val="tx2"/>
              </a:solidFill>
              <a:latin typeface="Arial Black" pitchFamily="34" charset="0"/>
            </a:rPr>
            <a:t>слоганов</a:t>
          </a:r>
          <a:r>
            <a:rPr lang="ru-RU" sz="1800" kern="1200" dirty="0" smtClean="0">
              <a:solidFill>
                <a:schemeClr val="tx2"/>
              </a:solidFill>
              <a:latin typeface="Arial Black" pitchFamily="34" charset="0"/>
            </a:rPr>
            <a:t>...) в красивые облака слов, в которых наиболее часто встречающиеся слова можно выделить размером.</a:t>
          </a:r>
          <a:endParaRPr lang="ru-RU" sz="1800" kern="1200" dirty="0">
            <a:solidFill>
              <a:schemeClr val="tx2"/>
            </a:solidFill>
            <a:latin typeface="Arial Black" pitchFamily="34" charset="0"/>
          </a:endParaRPr>
        </a:p>
      </dsp:txBody>
      <dsp:txXfrm rot="10800000">
        <a:off x="2488211" y="962"/>
        <a:ext cx="7249847" cy="910352"/>
      </dsp:txXfrm>
    </dsp:sp>
    <dsp:sp modelId="{4D8F4D8A-584B-4F68-ACD7-F6C69981954D}">
      <dsp:nvSpPr>
        <dsp:cNvPr id="0" name=""/>
        <dsp:cNvSpPr/>
      </dsp:nvSpPr>
      <dsp:spPr>
        <a:xfrm>
          <a:off x="1639205" y="67777"/>
          <a:ext cx="1154390" cy="77672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05B66-A8AD-4144-95AA-2B088D378962}">
      <dsp:nvSpPr>
        <dsp:cNvPr id="0" name=""/>
        <dsp:cNvSpPr/>
      </dsp:nvSpPr>
      <dsp:spPr>
        <a:xfrm rot="10800000">
          <a:off x="2198617" y="1172969"/>
          <a:ext cx="7565880" cy="1324878"/>
        </a:xfrm>
        <a:prstGeom prst="homePlate">
          <a:avLst/>
        </a:prstGeom>
        <a:solidFill>
          <a:schemeClr val="accent3">
            <a:hueOff val="1909697"/>
            <a:satOff val="-15302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5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Arial Black" pitchFamily="34" charset="0"/>
            </a:rPr>
            <a:t>По мнению разработчиков, слово + изображение + текст = удивительное визуальное искусство. </a:t>
          </a:r>
          <a:r>
            <a:rPr lang="ru-RU" sz="1800" b="1" kern="1200" dirty="0" err="1" smtClean="0">
              <a:solidFill>
                <a:schemeClr val="tx2"/>
              </a:solidFill>
              <a:latin typeface="Arial Black" pitchFamily="34" charset="0"/>
            </a:rPr>
            <a:t>Tagxedo</a:t>
          </a:r>
          <a:r>
            <a:rPr lang="ru-RU" sz="1800" b="1" kern="1200" dirty="0" smtClean="0">
              <a:solidFill>
                <a:schemeClr val="tx2"/>
              </a:solidFill>
              <a:latin typeface="Arial Black" pitchFamily="34" charset="0"/>
            </a:rPr>
            <a:t> является простым и универсальным приложением, поэтому Вы весело проведёте время!</a:t>
          </a:r>
          <a:endParaRPr lang="ru-RU" sz="1800" b="1" kern="1200" dirty="0">
            <a:solidFill>
              <a:schemeClr val="tx2"/>
            </a:solidFill>
            <a:latin typeface="Arial Black" pitchFamily="34" charset="0"/>
          </a:endParaRPr>
        </a:p>
      </dsp:txBody>
      <dsp:txXfrm rot="10800000">
        <a:off x="2529836" y="1172969"/>
        <a:ext cx="7234661" cy="1324878"/>
      </dsp:txXfrm>
    </dsp:sp>
    <dsp:sp modelId="{36CDFC5B-6929-4879-8350-4DFA99C11B93}">
      <dsp:nvSpPr>
        <dsp:cNvPr id="0" name=""/>
        <dsp:cNvSpPr/>
      </dsp:nvSpPr>
      <dsp:spPr>
        <a:xfrm>
          <a:off x="1612766" y="1397136"/>
          <a:ext cx="1171702" cy="876543"/>
        </a:xfrm>
        <a:prstGeom prst="ellipse">
          <a:avLst/>
        </a:prstGeom>
        <a:solidFill>
          <a:schemeClr val="accent3">
            <a:tint val="50000"/>
            <a:hueOff val="2097176"/>
            <a:satOff val="-16890"/>
            <a:lumOff val="-1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54479-9148-4FE5-ABB2-457CEE33ACE8}">
      <dsp:nvSpPr>
        <dsp:cNvPr id="0" name=""/>
        <dsp:cNvSpPr/>
      </dsp:nvSpPr>
      <dsp:spPr>
        <a:xfrm rot="10800000">
          <a:off x="2199502" y="2757276"/>
          <a:ext cx="7565880" cy="2245003"/>
        </a:xfrm>
        <a:prstGeom prst="homePlate">
          <a:avLst/>
        </a:prstGeom>
        <a:solidFill>
          <a:schemeClr val="accent3">
            <a:hueOff val="3819394"/>
            <a:satOff val="-30603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531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Дайте </a:t>
          </a:r>
          <a:r>
            <a:rPr lang="ru-RU" sz="2000" b="1" kern="1200" dirty="0" err="1" smtClean="0">
              <a:solidFill>
                <a:schemeClr val="tx2"/>
              </a:solidFill>
            </a:rPr>
            <a:t>Tagxedo</a:t>
          </a:r>
          <a:r>
            <a:rPr lang="ru-RU" sz="2000" b="1" kern="1200" dirty="0" smtClean="0">
              <a:solidFill>
                <a:schemeClr val="tx2"/>
              </a:solidFill>
            </a:rPr>
            <a:t> текст, и приложение сделает красивое облако слов для Вас. Чтобы начать, просто нажмите кнопку </a:t>
          </a:r>
          <a:r>
            <a:rPr lang="ru-RU" sz="2000" b="1" kern="1200" dirty="0" err="1" smtClean="0">
              <a:solidFill>
                <a:schemeClr val="tx2"/>
              </a:solidFill>
            </a:rPr>
            <a:t>Create</a:t>
          </a:r>
          <a:r>
            <a:rPr lang="ru-RU" sz="2000" b="1" kern="1200" dirty="0" smtClean="0">
              <a:solidFill>
                <a:schemeClr val="tx2"/>
              </a:solidFill>
            </a:rPr>
            <a:t> (Создать).  В настоящее время можно использовать все возможности приложения бесплатно и без регистрации (использование пользовательских форм, настройка шрифтов, выбор форм и тем).</a:t>
          </a:r>
          <a:endParaRPr lang="ru-RU" sz="2000" b="1" kern="1200" dirty="0">
            <a:solidFill>
              <a:schemeClr val="tx2"/>
            </a:solidFill>
          </a:endParaRPr>
        </a:p>
      </dsp:txBody>
      <dsp:txXfrm rot="10800000">
        <a:off x="2760753" y="2757276"/>
        <a:ext cx="7004629" cy="2245003"/>
      </dsp:txXfrm>
    </dsp:sp>
    <dsp:sp modelId="{F354114B-25D5-4749-8C90-3C2B5F86A71D}">
      <dsp:nvSpPr>
        <dsp:cNvPr id="0" name=""/>
        <dsp:cNvSpPr/>
      </dsp:nvSpPr>
      <dsp:spPr>
        <a:xfrm>
          <a:off x="1686555" y="3443732"/>
          <a:ext cx="876543" cy="876543"/>
        </a:xfrm>
        <a:prstGeom prst="ellipse">
          <a:avLst/>
        </a:prstGeom>
        <a:solidFill>
          <a:schemeClr val="accent3">
            <a:tint val="50000"/>
            <a:hueOff val="4194351"/>
            <a:satOff val="-33781"/>
            <a:lumOff val="-27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94055-905B-48C4-AA40-89DE8CADF59C}">
      <dsp:nvSpPr>
        <dsp:cNvPr id="0" name=""/>
        <dsp:cNvSpPr/>
      </dsp:nvSpPr>
      <dsp:spPr>
        <a:xfrm rot="10800000">
          <a:off x="3754256" y="5266161"/>
          <a:ext cx="5852965" cy="876543"/>
        </a:xfrm>
        <a:prstGeom prst="homePlate">
          <a:avLst/>
        </a:prstGeom>
        <a:solidFill>
          <a:schemeClr val="accent3">
            <a:hueOff val="5729091"/>
            <a:satOff val="-45905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53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/>
              </a:solidFill>
              <a:latin typeface="Arial Black" pitchFamily="34" charset="0"/>
            </a:rPr>
            <a:t>Для творческих и </a:t>
          </a:r>
          <a:r>
            <a:rPr lang="ru-RU" sz="2100" kern="1200" dirty="0" err="1" smtClean="0">
              <a:solidFill>
                <a:schemeClr val="tx2"/>
              </a:solidFill>
              <a:latin typeface="Arial Black" pitchFamily="34" charset="0"/>
            </a:rPr>
            <a:t>креативных</a:t>
          </a:r>
          <a:r>
            <a:rPr lang="ru-RU" sz="2100" kern="1200" dirty="0" smtClean="0">
              <a:solidFill>
                <a:schemeClr val="tx2"/>
              </a:solidFill>
              <a:latin typeface="Arial Black" pitchFamily="34" charset="0"/>
            </a:rPr>
            <a:t> учителей-дефектологов! </a:t>
          </a:r>
          <a:endParaRPr lang="ru-RU" sz="2100" kern="1200" dirty="0">
            <a:solidFill>
              <a:schemeClr val="tx2"/>
            </a:solidFill>
            <a:latin typeface="Arial Black" pitchFamily="34" charset="0"/>
          </a:endParaRPr>
        </a:p>
      </dsp:txBody>
      <dsp:txXfrm rot="10800000">
        <a:off x="3973392" y="5266161"/>
        <a:ext cx="5633829" cy="876543"/>
      </dsp:txXfrm>
    </dsp:sp>
    <dsp:sp modelId="{18CDDE70-498D-410F-BED1-4DE8A4981A36}">
      <dsp:nvSpPr>
        <dsp:cNvPr id="0" name=""/>
        <dsp:cNvSpPr/>
      </dsp:nvSpPr>
      <dsp:spPr>
        <a:xfrm>
          <a:off x="1770042" y="5266161"/>
          <a:ext cx="2255513" cy="876543"/>
        </a:xfrm>
        <a:prstGeom prst="ellipse">
          <a:avLst/>
        </a:prstGeom>
        <a:solidFill>
          <a:schemeClr val="accent3">
            <a:tint val="50000"/>
            <a:hueOff val="6291527"/>
            <a:satOff val="-50671"/>
            <a:lumOff val="-4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0.09987</cdr:x>
      <cdr:y>0.01288</cdr:y>
    </cdr:from>
    <cdr:to>
      <cdr:x>0.985</cdr:x>
      <cdr:y>0.20613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9376" y="72008"/>
          <a:ext cx="424847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ru-RU" sz="1400" dirty="0">
              <a:solidFill>
                <a:schemeClr val="tx2"/>
              </a:solidFill>
              <a:cs typeface="Times New Roman" pitchFamily="18" charset="0"/>
            </a:rPr>
            <a:t>Диагностика учащихся с НВОНР групп №№ 1, 2, </a:t>
          </a:r>
          <a:r>
            <a:rPr lang="ru-RU" sz="1400" dirty="0" smtClean="0">
              <a:solidFill>
                <a:schemeClr val="tx2"/>
              </a:solidFill>
              <a:cs typeface="Times New Roman" pitchFamily="18" charset="0"/>
            </a:rPr>
            <a:t>3, 4</a:t>
          </a:r>
          <a:r>
            <a:rPr lang="ru-RU" sz="1400" dirty="0">
              <a:solidFill>
                <a:schemeClr val="tx2"/>
              </a:solidFill>
              <a:cs typeface="Times New Roman" pitchFamily="18" charset="0"/>
            </a:rPr>
            <a:t>, </a:t>
          </a:r>
          <a:r>
            <a:rPr lang="ru-RU" sz="1400" b="1" dirty="0">
              <a:solidFill>
                <a:schemeClr val="tx2"/>
              </a:solidFill>
              <a:cs typeface="Times New Roman" pitchFamily="18" charset="0"/>
            </a:rPr>
            <a:t>в которых   применялись авторские  дидактические  задания, созданные  с помощью сетевого сервиса  </a:t>
          </a:r>
          <a:r>
            <a:rPr lang="ru-RU" sz="1400" b="1" dirty="0" err="1">
              <a:solidFill>
                <a:schemeClr val="tx2"/>
              </a:solidFill>
              <a:cs typeface="Times New Roman" pitchFamily="18" charset="0"/>
            </a:rPr>
            <a:t>Tagxedo-Creator</a:t>
          </a:r>
          <a:r>
            <a:rPr lang="ru-RU" sz="1400" b="1" dirty="0">
              <a:solidFill>
                <a:schemeClr val="tx2"/>
              </a:solidFill>
              <a:cs typeface="Times New Roman" pitchFamily="18" charset="0"/>
            </a:rPr>
            <a:t>  «Облако слов»,  </a:t>
          </a:r>
          <a:r>
            <a:rPr lang="ru-RU" sz="1400" b="1" dirty="0" smtClean="0">
              <a:solidFill>
                <a:schemeClr val="tx2"/>
              </a:solidFill>
              <a:cs typeface="Times New Roman" pitchFamily="18" charset="0"/>
            </a:rPr>
            <a:t> </a:t>
          </a:r>
          <a:r>
            <a:rPr lang="ru-RU" sz="1400" b="1" dirty="0">
              <a:solidFill>
                <a:schemeClr val="tx2"/>
              </a:solidFill>
              <a:cs typeface="Times New Roman" pitchFamily="18" charset="0"/>
            </a:rPr>
            <a:t>в 2014/2015, 2015/2016 учебных годах</a:t>
          </a:r>
        </a:p>
        <a:p xmlns:a="http://schemas.openxmlformats.org/drawingml/2006/main">
          <a:endParaRPr lang="ru-RU" sz="1100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pPr/>
              <a:t>28.04.2022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pPr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28.04.2022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408" y="764704"/>
            <a:ext cx="10513168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Название проекта:</a:t>
            </a: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«Использование возможностей сетевого сервиса 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TAGXEDO-CREATOR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«ОБЛАКО СЛОВ»  в коррекционной работе с учащимися с нарушениями  речи»</a:t>
            </a:r>
          </a:p>
          <a:p>
            <a:pPr algn="just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endParaRPr lang="ru-RU" sz="20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just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Регистрационный номер:  №73 от 31.01.2018г.  </a:t>
            </a:r>
            <a:endParaRPr lang="ru-RU" sz="20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</a:rPr>
              <a:t>Номинация проекта: ЭОР в дошкольном, начальном, специальном образовании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332656"/>
            <a:ext cx="1137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учреждение образования «Средняя школа № 21 г. </a:t>
            </a:r>
            <a:r>
              <a:rPr lang="ru-RU" b="1" dirty="0" smtClean="0"/>
              <a:t>Могилева»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7368" y="1052736"/>
            <a:ext cx="11593288" cy="252028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Дидактические  пособия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с использованием коррекционно-развивающего потенциала сетевого сервиса 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Tagxedo-Creator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  «Облако слов»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3392" y="476673"/>
            <a:ext cx="1132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СОДЕРЖАНИЕ</a:t>
            </a:r>
            <a:b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3600" dirty="0">
              <a:latin typeface="Arial Black" pitchFamily="34" charset="0"/>
            </a:endParaRPr>
          </a:p>
        </p:txBody>
      </p:sp>
      <p:pic>
        <p:nvPicPr>
          <p:cNvPr id="33794" name="Picture 2" descr="C:\Users\Пк\Desktop\АПО (СШ №21)\НА РЕСПУБЛИКУ НОЯБРЬ 22.11.2016\ОБЛАКА Для коробок\cube-dummy-objects_ff72e9e6ab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425">
            <a:off x="423634" y="2480305"/>
            <a:ext cx="3126812" cy="2227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Пк\Desktop\АПО (СШ №21)\фото пкпп облака 26.11.16\IMG_20161125_1208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10616" b="18551"/>
          <a:stretch/>
        </p:blipFill>
        <p:spPr bwMode="auto">
          <a:xfrm>
            <a:off x="4943872" y="2276872"/>
            <a:ext cx="4464496" cy="41318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1631504" y="4581128"/>
            <a:ext cx="3384376" cy="1800200"/>
          </a:xfrm>
          <a:prstGeom prst="rightArrow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0849980"/>
      </p:ext>
    </p:extLst>
  </p:cSld>
  <p:clrMapOvr>
    <a:masterClrMapping/>
  </p:clrMapOvr>
  <p:transition spd="slow" advTm="659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28580" y="5305425"/>
            <a:ext cx="3915292" cy="10972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"</a:t>
            </a:r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Облако-буква Ш"  из слогов 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4489726" cy="10972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"Облако-буква С"  из  «зашумленных» слов</a:t>
            </a: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Documents and Settings\Галина\Рабочий стол\Для распечатки карточек 2015-16\ш-слоги.jpg"/>
          <p:cNvPicPr>
            <a:picLocks noGrp="1"/>
          </p:cNvPicPr>
          <p:nvPr>
            <p:ph type="pic" sz="quarter" idx="13"/>
          </p:nvPr>
        </p:nvPicPr>
        <p:blipFill rotWithShape="1">
          <a:blip r:embed="rId2" cstate="print"/>
          <a:srcRect l="10305" r="10305"/>
          <a:stretch/>
        </p:blipFill>
        <p:spPr bwMode="auto">
          <a:xfrm>
            <a:off x="1055440" y="1113023"/>
            <a:ext cx="3575448" cy="3612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Documents and Settings\Галина\Рабочий стол\Для распечатки карточек 2015-16\С-слова 1.jpg"/>
          <p:cNvPicPr>
            <a:picLocks noGrp="1"/>
          </p:cNvPicPr>
          <p:nvPr>
            <p:ph type="pic" sz="quarter" idx="15"/>
          </p:nvPr>
        </p:nvPicPr>
        <p:blipFill rotWithShape="1">
          <a:blip r:embed="rId3" cstate="print"/>
          <a:srcRect l="1632" r="1632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Этап автоматизации поставленных звуков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 в слогах, словах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277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  <a:t>Этап автоматизации поставленных  звуков в словах</a:t>
            </a:r>
            <a:br>
              <a:rPr lang="ru-RU" sz="3600" b="1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36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C:\Documents and Settings\Administrator\Рабочий стол\2015-2016\ИНД. зан. 15-16\Облака\утка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84784"/>
            <a:ext cx="4641974" cy="381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Documents and Settings\Administrator\Рабочий стол\Конкурс-2016- Облако-2016 апрель 18\Картинки-облака\клубника-буква л автом.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14593" r="4567" b="5981"/>
          <a:stretch/>
        </p:blipFill>
        <p:spPr bwMode="auto">
          <a:xfrm>
            <a:off x="6456040" y="1412776"/>
            <a:ext cx="3240359" cy="3887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03513" y="5445224"/>
            <a:ext cx="381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     "Облако-лебедь" 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из слов с буквой 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6080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56040" y="5373216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"Облако-клубника" 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из слов с буквой Л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</a:rPr>
              <a:t>Тренировка дикции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9" name="Содержимое 8" descr="C:\Documents and Settings\Галина\Рабочий стол\Для распечатки карточек 2015-16\кабан-трудгоговорка.jpg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/>
          <a:stretch/>
        </p:blipFill>
        <p:spPr bwMode="auto">
          <a:xfrm>
            <a:off x="911424" y="1700808"/>
            <a:ext cx="4608512" cy="3672409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Содержимое 9" descr="C:\Documents and Settings\Галина\Рабочий стол\Для распечатки карточек 2015-16\Дубок-трудноговорка.jpg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/>
          <a:stretch/>
        </p:blipFill>
        <p:spPr bwMode="auto">
          <a:xfrm>
            <a:off x="5951984" y="1700807"/>
            <a:ext cx="4320480" cy="3672409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7488" y="544522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«Облако-кабан» из слов для составления  </a:t>
            </a:r>
            <a:r>
              <a:rPr lang="ru-RU" sz="2000" b="1" dirty="0" err="1" smtClean="0">
                <a:solidFill>
                  <a:schemeClr val="tx2"/>
                </a:solidFill>
              </a:rPr>
              <a:t>предложений-трудноговорок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9976" y="537321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«Облако-дуб» из слов для составления  </a:t>
            </a:r>
            <a:r>
              <a:rPr lang="ru-RU" sz="2000" b="1" dirty="0" err="1" smtClean="0">
                <a:solidFill>
                  <a:schemeClr val="tx2"/>
                </a:solidFill>
              </a:rPr>
              <a:t>предложений-трудноговорок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«Облако-клубника» - из  слов-анаграмм</a:t>
            </a:r>
            <a:endParaRPr lang="ru-RU" sz="28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985670" cy="109728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«Облако-яблоко» - разгадка к словам-анаграммам</a:t>
            </a:r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2800" dirty="0"/>
          </a:p>
        </p:txBody>
      </p:sp>
      <p:pic>
        <p:nvPicPr>
          <p:cNvPr id="6" name="Picture 37" descr="C:\Users\Lena\Desktop\Конкурс-2015- Облако-29.1015\Картинки-облака\клубника анаграммы И-У.jpg"/>
          <p:cNvPicPr>
            <a:picLocks noGrp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3890" r="5251" b="3376"/>
          <a:stretch/>
        </p:blipFill>
        <p:spPr bwMode="auto">
          <a:xfrm>
            <a:off x="1271464" y="1196752"/>
            <a:ext cx="3312368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9" descr="C:\Users\Lena\Desktop\Конкурс-2015- Облако-29.1015\Картинки-облака\яблоко-разгадка анаграммы клубники.jpg"/>
          <p:cNvPicPr>
            <a:picLocks noGrp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r="4563" b="-155"/>
          <a:stretch/>
        </p:blipFill>
        <p:spPr bwMode="auto">
          <a:xfrm>
            <a:off x="5519936" y="1113022"/>
            <a:ext cx="3600400" cy="3756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 rot="631319">
            <a:off x="1431989" y="1914540"/>
            <a:ext cx="2034919" cy="734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0853420">
            <a:off x="6093339" y="3634441"/>
            <a:ext cx="2343222" cy="749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Формирование навыков анализа и синтеза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 Black" pitchFamily="34" charset="0"/>
              </a:rPr>
              <a:t>звуко-буквенного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состава слова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91344" y="5157192"/>
            <a:ext cx="4896544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Деформированные слова из предложения  для дописывания элементов букв «б», «</a:t>
            </a:r>
            <a:r>
              <a:rPr lang="ru-RU" sz="2400" b="1" dirty="0" err="1" smtClean="0">
                <a:latin typeface="Arial Black" pitchFamily="34" charset="0"/>
              </a:rPr>
              <a:t>д</a:t>
            </a:r>
            <a:r>
              <a:rPr lang="ru-RU" sz="2400" b="1" dirty="0" smtClean="0">
                <a:latin typeface="Arial Black" pitchFamily="34" charset="0"/>
              </a:rPr>
              <a:t>»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375920" y="5305425"/>
            <a:ext cx="5904656" cy="10972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Деформированные слова для дописывания элементов букв «б», «</a:t>
            </a:r>
            <a:r>
              <a:rPr lang="ru-RU" sz="2400" b="1" dirty="0" err="1" smtClean="0">
                <a:latin typeface="Arial Black" pitchFamily="34" charset="0"/>
              </a:rPr>
              <a:t>д</a:t>
            </a:r>
            <a:r>
              <a:rPr lang="ru-RU" sz="2400" b="1" dirty="0" smtClean="0">
                <a:latin typeface="Arial Black" pitchFamily="34" charset="0"/>
              </a:rPr>
              <a:t>»</a:t>
            </a:r>
          </a:p>
          <a:p>
            <a:pPr algn="ctr"/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 rot="20853420">
            <a:off x="6093339" y="3634441"/>
            <a:ext cx="2343222" cy="7497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Дифференциация букв, имеющих кинетическое сходство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б-д крокодил дописать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4762" t="8712" r="4762" b="11770"/>
          <a:stretch>
            <a:fillRect/>
          </a:stretch>
        </p:blipFill>
        <p:spPr>
          <a:xfrm>
            <a:off x="1487488" y="1268760"/>
            <a:ext cx="2736304" cy="3744416"/>
          </a:xfrm>
        </p:spPr>
      </p:pic>
      <p:pic>
        <p:nvPicPr>
          <p:cNvPr id="25" name="Рисунок 24" descr="Допиши БД облачко слова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4458" t="4153" r="4115" b="7525"/>
          <a:stretch>
            <a:fillRect/>
          </a:stretch>
        </p:blipFill>
        <p:spPr>
          <a:xfrm>
            <a:off x="5663952" y="1268760"/>
            <a:ext cx="3384376" cy="3312368"/>
          </a:xfrm>
        </p:spPr>
      </p:pic>
      <p:sp>
        <p:nvSpPr>
          <p:cNvPr id="23" name="Полилиния 22"/>
          <p:cNvSpPr/>
          <p:nvPr/>
        </p:nvSpPr>
        <p:spPr>
          <a:xfrm>
            <a:off x="1402237" y="4446740"/>
            <a:ext cx="639505" cy="526093"/>
          </a:xfrm>
          <a:custGeom>
            <a:avLst/>
            <a:gdLst>
              <a:gd name="connsiteX0" fmla="*/ 589401 w 639505"/>
              <a:gd name="connsiteY0" fmla="*/ 0 h 526093"/>
              <a:gd name="connsiteX1" fmla="*/ 526771 w 639505"/>
              <a:gd name="connsiteY1" fmla="*/ 87682 h 526093"/>
              <a:gd name="connsiteX2" fmla="*/ 501719 w 639505"/>
              <a:gd name="connsiteY2" fmla="*/ 125260 h 526093"/>
              <a:gd name="connsiteX3" fmla="*/ 464141 w 639505"/>
              <a:gd name="connsiteY3" fmla="*/ 212942 h 526093"/>
              <a:gd name="connsiteX4" fmla="*/ 414037 w 639505"/>
              <a:gd name="connsiteY4" fmla="*/ 250520 h 526093"/>
              <a:gd name="connsiteX5" fmla="*/ 351407 w 639505"/>
              <a:gd name="connsiteY5" fmla="*/ 325676 h 526093"/>
              <a:gd name="connsiteX6" fmla="*/ 301303 w 639505"/>
              <a:gd name="connsiteY6" fmla="*/ 388307 h 526093"/>
              <a:gd name="connsiteX7" fmla="*/ 276251 w 639505"/>
              <a:gd name="connsiteY7" fmla="*/ 425885 h 526093"/>
              <a:gd name="connsiteX8" fmla="*/ 238673 w 639505"/>
              <a:gd name="connsiteY8" fmla="*/ 450937 h 526093"/>
              <a:gd name="connsiteX9" fmla="*/ 188568 w 639505"/>
              <a:gd name="connsiteY9" fmla="*/ 513567 h 526093"/>
              <a:gd name="connsiteX10" fmla="*/ 150990 w 639505"/>
              <a:gd name="connsiteY10" fmla="*/ 526093 h 526093"/>
              <a:gd name="connsiteX11" fmla="*/ 13204 w 639505"/>
              <a:gd name="connsiteY11" fmla="*/ 463463 h 526093"/>
              <a:gd name="connsiteX12" fmla="*/ 678 w 639505"/>
              <a:gd name="connsiteY12" fmla="*/ 425885 h 526093"/>
              <a:gd name="connsiteX13" fmla="*/ 13204 w 639505"/>
              <a:gd name="connsiteY13" fmla="*/ 338202 h 526093"/>
              <a:gd name="connsiteX14" fmla="*/ 50782 w 639505"/>
              <a:gd name="connsiteY14" fmla="*/ 325676 h 526093"/>
              <a:gd name="connsiteX15" fmla="*/ 113412 w 639505"/>
              <a:gd name="connsiteY15" fmla="*/ 263046 h 526093"/>
              <a:gd name="connsiteX16" fmla="*/ 301303 w 639505"/>
              <a:gd name="connsiteY16" fmla="*/ 187890 h 526093"/>
              <a:gd name="connsiteX17" fmla="*/ 376459 w 639505"/>
              <a:gd name="connsiteY17" fmla="*/ 150312 h 526093"/>
              <a:gd name="connsiteX18" fmla="*/ 414037 w 639505"/>
              <a:gd name="connsiteY18" fmla="*/ 125260 h 526093"/>
              <a:gd name="connsiteX19" fmla="*/ 539297 w 639505"/>
              <a:gd name="connsiteY19" fmla="*/ 100208 h 526093"/>
              <a:gd name="connsiteX20" fmla="*/ 639505 w 639505"/>
              <a:gd name="connsiteY20" fmla="*/ 75156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9505" h="526093">
                <a:moveTo>
                  <a:pt x="589401" y="0"/>
                </a:moveTo>
                <a:cubicBezTo>
                  <a:pt x="528192" y="61209"/>
                  <a:pt x="570737" y="10742"/>
                  <a:pt x="526771" y="87682"/>
                </a:cubicBezTo>
                <a:cubicBezTo>
                  <a:pt x="519302" y="100753"/>
                  <a:pt x="508452" y="111795"/>
                  <a:pt x="501719" y="125260"/>
                </a:cubicBezTo>
                <a:cubicBezTo>
                  <a:pt x="483061" y="162576"/>
                  <a:pt x="495419" y="176451"/>
                  <a:pt x="464141" y="212942"/>
                </a:cubicBezTo>
                <a:cubicBezTo>
                  <a:pt x="450555" y="228793"/>
                  <a:pt x="430738" y="237994"/>
                  <a:pt x="414037" y="250520"/>
                </a:cubicBezTo>
                <a:cubicBezTo>
                  <a:pt x="360291" y="358011"/>
                  <a:pt x="422227" y="254855"/>
                  <a:pt x="351407" y="325676"/>
                </a:cubicBezTo>
                <a:cubicBezTo>
                  <a:pt x="332502" y="344581"/>
                  <a:pt x="317344" y="366919"/>
                  <a:pt x="301303" y="388307"/>
                </a:cubicBezTo>
                <a:cubicBezTo>
                  <a:pt x="292270" y="400351"/>
                  <a:pt x="286896" y="415240"/>
                  <a:pt x="276251" y="425885"/>
                </a:cubicBezTo>
                <a:cubicBezTo>
                  <a:pt x="265606" y="436530"/>
                  <a:pt x="251199" y="442586"/>
                  <a:pt x="238673" y="450937"/>
                </a:cubicBezTo>
                <a:cubicBezTo>
                  <a:pt x="227293" y="468007"/>
                  <a:pt x="208402" y="501667"/>
                  <a:pt x="188568" y="513567"/>
                </a:cubicBezTo>
                <a:cubicBezTo>
                  <a:pt x="177246" y="520360"/>
                  <a:pt x="163516" y="521918"/>
                  <a:pt x="150990" y="526093"/>
                </a:cubicBezTo>
                <a:cubicBezTo>
                  <a:pt x="81740" y="508781"/>
                  <a:pt x="50359" y="519195"/>
                  <a:pt x="13204" y="463463"/>
                </a:cubicBezTo>
                <a:cubicBezTo>
                  <a:pt x="5880" y="452477"/>
                  <a:pt x="4853" y="438411"/>
                  <a:pt x="678" y="425885"/>
                </a:cubicBezTo>
                <a:cubicBezTo>
                  <a:pt x="4853" y="396657"/>
                  <a:pt x="0" y="364609"/>
                  <a:pt x="13204" y="338202"/>
                </a:cubicBezTo>
                <a:cubicBezTo>
                  <a:pt x="19109" y="326392"/>
                  <a:pt x="40219" y="333598"/>
                  <a:pt x="50782" y="325676"/>
                </a:cubicBezTo>
                <a:cubicBezTo>
                  <a:pt x="74401" y="307962"/>
                  <a:pt x="89137" y="279851"/>
                  <a:pt x="113412" y="263046"/>
                </a:cubicBezTo>
                <a:cubicBezTo>
                  <a:pt x="180553" y="216564"/>
                  <a:pt x="226757" y="209189"/>
                  <a:pt x="301303" y="187890"/>
                </a:cubicBezTo>
                <a:cubicBezTo>
                  <a:pt x="408996" y="116094"/>
                  <a:pt x="272739" y="202172"/>
                  <a:pt x="376459" y="150312"/>
                </a:cubicBezTo>
                <a:cubicBezTo>
                  <a:pt x="389924" y="143579"/>
                  <a:pt x="399648" y="129687"/>
                  <a:pt x="414037" y="125260"/>
                </a:cubicBezTo>
                <a:cubicBezTo>
                  <a:pt x="454734" y="112738"/>
                  <a:pt x="497544" y="108559"/>
                  <a:pt x="539297" y="100208"/>
                </a:cubicBezTo>
                <a:cubicBezTo>
                  <a:pt x="604339" y="67687"/>
                  <a:pt x="570728" y="75156"/>
                  <a:pt x="639505" y="7515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617940" y="4058433"/>
            <a:ext cx="638827" cy="551145"/>
          </a:xfrm>
          <a:custGeom>
            <a:avLst/>
            <a:gdLst>
              <a:gd name="connsiteX0" fmla="*/ 0 w 638827"/>
              <a:gd name="connsiteY0" fmla="*/ 551145 h 551145"/>
              <a:gd name="connsiteX1" fmla="*/ 37578 w 638827"/>
              <a:gd name="connsiteY1" fmla="*/ 526093 h 551145"/>
              <a:gd name="connsiteX2" fmla="*/ 75156 w 638827"/>
              <a:gd name="connsiteY2" fmla="*/ 438411 h 551145"/>
              <a:gd name="connsiteX3" fmla="*/ 112734 w 638827"/>
              <a:gd name="connsiteY3" fmla="*/ 388307 h 551145"/>
              <a:gd name="connsiteX4" fmla="*/ 162838 w 638827"/>
              <a:gd name="connsiteY4" fmla="*/ 300625 h 551145"/>
              <a:gd name="connsiteX5" fmla="*/ 187890 w 638827"/>
              <a:gd name="connsiteY5" fmla="*/ 225468 h 551145"/>
              <a:gd name="connsiteX6" fmla="*/ 200416 w 638827"/>
              <a:gd name="connsiteY6" fmla="*/ 187890 h 551145"/>
              <a:gd name="connsiteX7" fmla="*/ 212942 w 638827"/>
              <a:gd name="connsiteY7" fmla="*/ 150312 h 551145"/>
              <a:gd name="connsiteX8" fmla="*/ 263046 w 638827"/>
              <a:gd name="connsiteY8" fmla="*/ 75156 h 551145"/>
              <a:gd name="connsiteX9" fmla="*/ 325676 w 638827"/>
              <a:gd name="connsiteY9" fmla="*/ 0 h 551145"/>
              <a:gd name="connsiteX10" fmla="*/ 538619 w 638827"/>
              <a:gd name="connsiteY10" fmla="*/ 12526 h 551145"/>
              <a:gd name="connsiteX11" fmla="*/ 576197 w 638827"/>
              <a:gd name="connsiteY11" fmla="*/ 25052 h 551145"/>
              <a:gd name="connsiteX12" fmla="*/ 638827 w 638827"/>
              <a:gd name="connsiteY12" fmla="*/ 75156 h 55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827" h="551145">
                <a:moveTo>
                  <a:pt x="0" y="551145"/>
                </a:moveTo>
                <a:cubicBezTo>
                  <a:pt x="12526" y="542794"/>
                  <a:pt x="27940" y="537658"/>
                  <a:pt x="37578" y="526093"/>
                </a:cubicBezTo>
                <a:cubicBezTo>
                  <a:pt x="82746" y="471892"/>
                  <a:pt x="46677" y="488250"/>
                  <a:pt x="75156" y="438411"/>
                </a:cubicBezTo>
                <a:cubicBezTo>
                  <a:pt x="85514" y="420285"/>
                  <a:pt x="100600" y="405295"/>
                  <a:pt x="112734" y="388307"/>
                </a:cubicBezTo>
                <a:cubicBezTo>
                  <a:pt x="133277" y="359547"/>
                  <a:pt x="149494" y="333985"/>
                  <a:pt x="162838" y="300625"/>
                </a:cubicBezTo>
                <a:cubicBezTo>
                  <a:pt x="172645" y="276106"/>
                  <a:pt x="179539" y="250520"/>
                  <a:pt x="187890" y="225468"/>
                </a:cubicBezTo>
                <a:lnTo>
                  <a:pt x="200416" y="187890"/>
                </a:lnTo>
                <a:cubicBezTo>
                  <a:pt x="204591" y="175364"/>
                  <a:pt x="205618" y="161298"/>
                  <a:pt x="212942" y="150312"/>
                </a:cubicBezTo>
                <a:cubicBezTo>
                  <a:pt x="229643" y="125260"/>
                  <a:pt x="241756" y="96446"/>
                  <a:pt x="263046" y="75156"/>
                </a:cubicBezTo>
                <a:cubicBezTo>
                  <a:pt x="311269" y="26933"/>
                  <a:pt x="290798" y="52317"/>
                  <a:pt x="325676" y="0"/>
                </a:cubicBezTo>
                <a:cubicBezTo>
                  <a:pt x="396657" y="4175"/>
                  <a:pt x="467868" y="5451"/>
                  <a:pt x="538619" y="12526"/>
                </a:cubicBezTo>
                <a:cubicBezTo>
                  <a:pt x="551757" y="13840"/>
                  <a:pt x="564733" y="18501"/>
                  <a:pt x="576197" y="25052"/>
                </a:cubicBezTo>
                <a:cubicBezTo>
                  <a:pt x="608180" y="43328"/>
                  <a:pt x="618000" y="54329"/>
                  <a:pt x="638827" y="75156"/>
                </a:cubicBezTo>
              </a:path>
            </a:pathLst>
          </a:cu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7778663" y="1926098"/>
            <a:ext cx="501041" cy="240905"/>
          </a:xfrm>
          <a:custGeom>
            <a:avLst/>
            <a:gdLst>
              <a:gd name="connsiteX0" fmla="*/ 0 w 501041"/>
              <a:gd name="connsiteY0" fmla="*/ 240905 h 240905"/>
              <a:gd name="connsiteX1" fmla="*/ 37578 w 501041"/>
              <a:gd name="connsiteY1" fmla="*/ 203327 h 240905"/>
              <a:gd name="connsiteX2" fmla="*/ 62630 w 501041"/>
              <a:gd name="connsiteY2" fmla="*/ 165749 h 240905"/>
              <a:gd name="connsiteX3" fmla="*/ 100208 w 501041"/>
              <a:gd name="connsiteY3" fmla="*/ 153223 h 240905"/>
              <a:gd name="connsiteX4" fmla="*/ 162838 w 501041"/>
              <a:gd name="connsiteY4" fmla="*/ 90592 h 240905"/>
              <a:gd name="connsiteX5" fmla="*/ 237995 w 501041"/>
              <a:gd name="connsiteY5" fmla="*/ 53014 h 240905"/>
              <a:gd name="connsiteX6" fmla="*/ 263047 w 501041"/>
              <a:gd name="connsiteY6" fmla="*/ 15436 h 240905"/>
              <a:gd name="connsiteX7" fmla="*/ 438411 w 501041"/>
              <a:gd name="connsiteY7" fmla="*/ 65540 h 240905"/>
              <a:gd name="connsiteX8" fmla="*/ 463463 w 501041"/>
              <a:gd name="connsiteY8" fmla="*/ 103118 h 240905"/>
              <a:gd name="connsiteX9" fmla="*/ 475989 w 501041"/>
              <a:gd name="connsiteY9" fmla="*/ 140697 h 240905"/>
              <a:gd name="connsiteX10" fmla="*/ 501041 w 501041"/>
              <a:gd name="connsiteY10" fmla="*/ 178275 h 2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1041" h="240905">
                <a:moveTo>
                  <a:pt x="0" y="240905"/>
                </a:moveTo>
                <a:cubicBezTo>
                  <a:pt x="12526" y="228379"/>
                  <a:pt x="26237" y="216936"/>
                  <a:pt x="37578" y="203327"/>
                </a:cubicBezTo>
                <a:cubicBezTo>
                  <a:pt x="47216" y="191762"/>
                  <a:pt x="50875" y="175153"/>
                  <a:pt x="62630" y="165749"/>
                </a:cubicBezTo>
                <a:cubicBezTo>
                  <a:pt x="72940" y="157501"/>
                  <a:pt x="87682" y="157398"/>
                  <a:pt x="100208" y="153223"/>
                </a:cubicBezTo>
                <a:cubicBezTo>
                  <a:pt x="121085" y="132346"/>
                  <a:pt x="134829" y="99928"/>
                  <a:pt x="162838" y="90592"/>
                </a:cubicBezTo>
                <a:cubicBezTo>
                  <a:pt x="214698" y="73305"/>
                  <a:pt x="189430" y="85390"/>
                  <a:pt x="237995" y="53014"/>
                </a:cubicBezTo>
                <a:cubicBezTo>
                  <a:pt x="246346" y="40488"/>
                  <a:pt x="248168" y="17725"/>
                  <a:pt x="263047" y="15436"/>
                </a:cubicBezTo>
                <a:cubicBezTo>
                  <a:pt x="363382" y="0"/>
                  <a:pt x="389384" y="6708"/>
                  <a:pt x="438411" y="65540"/>
                </a:cubicBezTo>
                <a:cubicBezTo>
                  <a:pt x="448049" y="77105"/>
                  <a:pt x="455112" y="90592"/>
                  <a:pt x="463463" y="103118"/>
                </a:cubicBezTo>
                <a:cubicBezTo>
                  <a:pt x="467638" y="115644"/>
                  <a:pt x="470084" y="128887"/>
                  <a:pt x="475989" y="140697"/>
                </a:cubicBezTo>
                <a:cubicBezTo>
                  <a:pt x="482721" y="154162"/>
                  <a:pt x="501041" y="178275"/>
                  <a:pt x="501041" y="17827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7653403" y="2845396"/>
            <a:ext cx="526093" cy="250556"/>
          </a:xfrm>
          <a:custGeom>
            <a:avLst/>
            <a:gdLst>
              <a:gd name="connsiteX0" fmla="*/ 488515 w 526093"/>
              <a:gd name="connsiteY0" fmla="*/ 48116 h 250556"/>
              <a:gd name="connsiteX1" fmla="*/ 425885 w 526093"/>
              <a:gd name="connsiteY1" fmla="*/ 110746 h 250556"/>
              <a:gd name="connsiteX2" fmla="*/ 363255 w 526093"/>
              <a:gd name="connsiteY2" fmla="*/ 173377 h 250556"/>
              <a:gd name="connsiteX3" fmla="*/ 325676 w 526093"/>
              <a:gd name="connsiteY3" fmla="*/ 198429 h 250556"/>
              <a:gd name="connsiteX4" fmla="*/ 250520 w 526093"/>
              <a:gd name="connsiteY4" fmla="*/ 248533 h 250556"/>
              <a:gd name="connsiteX5" fmla="*/ 62630 w 526093"/>
              <a:gd name="connsiteY5" fmla="*/ 223481 h 250556"/>
              <a:gd name="connsiteX6" fmla="*/ 25052 w 526093"/>
              <a:gd name="connsiteY6" fmla="*/ 198429 h 250556"/>
              <a:gd name="connsiteX7" fmla="*/ 0 w 526093"/>
              <a:gd name="connsiteY7" fmla="*/ 135799 h 250556"/>
              <a:gd name="connsiteX8" fmla="*/ 25052 w 526093"/>
              <a:gd name="connsiteY8" fmla="*/ 110746 h 250556"/>
              <a:gd name="connsiteX9" fmla="*/ 526093 w 526093"/>
              <a:gd name="connsiteY9" fmla="*/ 85694 h 2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093" h="250556">
                <a:moveTo>
                  <a:pt x="488515" y="48116"/>
                </a:moveTo>
                <a:cubicBezTo>
                  <a:pt x="438410" y="123274"/>
                  <a:pt x="492691" y="52290"/>
                  <a:pt x="425885" y="110746"/>
                </a:cubicBezTo>
                <a:cubicBezTo>
                  <a:pt x="403666" y="130188"/>
                  <a:pt x="387821" y="157000"/>
                  <a:pt x="363255" y="173377"/>
                </a:cubicBezTo>
                <a:cubicBezTo>
                  <a:pt x="350729" y="181728"/>
                  <a:pt x="337241" y="188791"/>
                  <a:pt x="325676" y="198429"/>
                </a:cubicBezTo>
                <a:cubicBezTo>
                  <a:pt x="263122" y="250556"/>
                  <a:pt x="316560" y="226520"/>
                  <a:pt x="250520" y="248533"/>
                </a:cubicBezTo>
                <a:cubicBezTo>
                  <a:pt x="187890" y="240182"/>
                  <a:pt x="124310" y="237188"/>
                  <a:pt x="62630" y="223481"/>
                </a:cubicBezTo>
                <a:cubicBezTo>
                  <a:pt x="47934" y="220215"/>
                  <a:pt x="33802" y="210679"/>
                  <a:pt x="25052" y="198429"/>
                </a:cubicBezTo>
                <a:cubicBezTo>
                  <a:pt x="11983" y="180132"/>
                  <a:pt x="8351" y="156676"/>
                  <a:pt x="0" y="135799"/>
                </a:cubicBezTo>
                <a:cubicBezTo>
                  <a:pt x="8351" y="127448"/>
                  <a:pt x="15830" y="118124"/>
                  <a:pt x="25052" y="110746"/>
                </a:cubicBezTo>
                <a:cubicBezTo>
                  <a:pt x="163482" y="0"/>
                  <a:pt x="331723" y="85694"/>
                  <a:pt x="526093" y="8569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-243408"/>
          <a:ext cx="12192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</a:t>
                      </a:r>
                      <a:r>
                        <a:rPr lang="ru-RU" sz="24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использования серии  авторских дидактических  заданий,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созданных  с помощью сетевого сервиса  </a:t>
                      </a:r>
                      <a:r>
                        <a:rPr lang="ru-RU" sz="2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Tagxedo-Creator</a:t>
                      </a:r>
                      <a:r>
                        <a:rPr lang="ru-RU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«Облако слов»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1268760"/>
          <a:ext cx="479985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11824" y="1385392"/>
          <a:ext cx="324036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24192" y="980728"/>
          <a:ext cx="4367808" cy="18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67808"/>
              </a:tblGrid>
              <a:tr h="180020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Сравнительный анализ групп учащихся с НВОНР,  </a:t>
                      </a:r>
                      <a:r>
                        <a:rPr lang="ru-RU" sz="1600" b="1" i="0" baseline="0" dirty="0" smtClean="0">
                          <a:solidFill>
                            <a:schemeClr val="tx2"/>
                          </a:solidFill>
                        </a:rPr>
                        <a:t>в которых   применялись (и не применялись) авторские  дидактические  задания, созданные  с помощью сетевого сервиса  </a:t>
                      </a:r>
                      <a:r>
                        <a:rPr lang="ru-RU" sz="1600" b="1" i="0" baseline="0" dirty="0" err="1" smtClean="0">
                          <a:solidFill>
                            <a:schemeClr val="tx2"/>
                          </a:solidFill>
                        </a:rPr>
                        <a:t>Tagxedo-Creator</a:t>
                      </a:r>
                      <a:r>
                        <a:rPr lang="ru-RU" sz="1600" b="1" i="0" baseline="0" dirty="0" smtClean="0">
                          <a:solidFill>
                            <a:schemeClr val="tx2"/>
                          </a:solidFill>
                        </a:rPr>
                        <a:t>  «Облако слов»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за 2015/2016, 2016/2017 учебные годы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104112" y="2492896"/>
          <a:ext cx="48965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5680" y="620688"/>
            <a:ext cx="8784976" cy="590465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Применение авторских дидактических заданий, разработанных в  сетевом сервисе </a:t>
            </a:r>
            <a:r>
              <a:rPr lang="ru-RU" sz="2800" dirty="0" err="1" smtClean="0"/>
              <a:t>Tagxedo-Creator</a:t>
            </a:r>
            <a:r>
              <a:rPr lang="ru-RU" sz="2800" dirty="0" smtClean="0"/>
              <a:t> «Облако слов», на коррекционно-развивающих занятиях с учащимися с нарушениями речи способствует  значительному повышению уровня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познавательной мотивации детей с нарушениями речи; сокращению периода автоматизации поставленных звуков; уменьшению количества специфических ошибок при чтении и письме в работе с деформированными словами, предложениями.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Данный проект предназначен для использования традиционных методик  в современном формате, помогает  каждому педагогу найти оптимальный путь при коррекции речевых трудностей у учащихся.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7728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ЗАКЛЮЧЕНИЕ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C:\Users\Пк\Desktop\АПО (СШ №21)\фото пкпп облака 26.11.16\IMG_20161125_120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 bwMode="auto">
          <a:xfrm>
            <a:off x="335360" y="404664"/>
            <a:ext cx="273630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Пк\Desktop\АПО (СШ №21)\НА РЕСПУБЛИКУ НОЯБРЬ 22.11.2016\ОБЛАКА Для коробок\МОЗАИКА  из коробо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57439" r="17948" b="8340"/>
          <a:stretch/>
        </p:blipFill>
        <p:spPr bwMode="auto">
          <a:xfrm>
            <a:off x="263352" y="5085184"/>
            <a:ext cx="2808312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255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23392" y="836713"/>
            <a:ext cx="5400600" cy="792087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ИСПОЛЬЗУЕМЫЕ     ИСТОЧНИКИ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695400" y="1556792"/>
            <a:ext cx="5184576" cy="37433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1. </a:t>
            </a:r>
            <a:r>
              <a:rPr lang="ru-RU" sz="1600" dirty="0" smtClean="0"/>
              <a:t>Варенова, Т.В. Психолого-педагогические основы формирования профессиональной мобильности учителя-дефектолога / Т.В. Варенова // </a:t>
            </a:r>
            <a:r>
              <a:rPr lang="ru-RU" sz="1600" dirty="0" err="1" smtClean="0"/>
              <a:t>Спецыяльная</a:t>
            </a:r>
            <a:r>
              <a:rPr lang="ru-RU" sz="1600" dirty="0" smtClean="0"/>
              <a:t> </a:t>
            </a:r>
            <a:r>
              <a:rPr lang="ru-RU" sz="1600" dirty="0" err="1" smtClean="0"/>
              <a:t>адукацыя</a:t>
            </a:r>
            <a:r>
              <a:rPr lang="ru-RU" sz="1600" dirty="0" smtClean="0"/>
              <a:t>. – 2015. - № 3. – С.26-32.</a:t>
            </a:r>
          </a:p>
          <a:p>
            <a:pPr>
              <a:buNone/>
            </a:pPr>
            <a:r>
              <a:rPr lang="ru-RU" sz="1600" dirty="0" smtClean="0"/>
              <a:t>2. Ткаченко, Т. А. Логопедические упражнения /  Т.А. Ткаченко //  М: Изд-во 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, 2005. – 224с. – С. 207.</a:t>
            </a:r>
          </a:p>
          <a:p>
            <a:pPr>
              <a:buNone/>
            </a:pPr>
            <a:r>
              <a:rPr lang="ru-RU" sz="1600" dirty="0" smtClean="0"/>
              <a:t>3. </a:t>
            </a:r>
            <a:r>
              <a:rPr lang="ru-RU" sz="1600" dirty="0" err="1" smtClean="0"/>
              <a:t>Ястребова</a:t>
            </a:r>
            <a:r>
              <a:rPr lang="ru-RU" sz="1600" dirty="0" smtClean="0"/>
              <a:t>,  А. В. , Бессонова,  Т. П.  Обучаем читать и писать без ошибок / А.В. </a:t>
            </a:r>
            <a:r>
              <a:rPr lang="ru-RU" sz="1600" dirty="0" err="1" smtClean="0"/>
              <a:t>Ястребова</a:t>
            </a:r>
            <a:r>
              <a:rPr lang="ru-RU" sz="1600" dirty="0" smtClean="0"/>
              <a:t>, Т.П. Бессонова // М. : Изд-во АРКТИ, 2007. – 360с.  -  С.73-161.</a:t>
            </a:r>
          </a:p>
          <a:p>
            <a:pPr>
              <a:buNone/>
            </a:pPr>
            <a:r>
              <a:rPr lang="ru-RU" sz="1600" dirty="0" smtClean="0"/>
              <a:t>4. Национальный Интернет-портал Республики Беларусь [Электронный ресурс]. – Режим доступа: </a:t>
            </a:r>
            <a:r>
              <a:rPr lang="en-US" sz="1600" dirty="0" smtClean="0">
                <a:hlinkClick r:id="rId2"/>
              </a:rPr>
              <a:t>http</a:t>
            </a:r>
            <a:r>
              <a:rPr lang="ru-RU" sz="1600" dirty="0" smtClean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tagxedo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smtClean="0">
                <a:hlinkClick r:id="rId2"/>
              </a:rPr>
              <a:t>com</a:t>
            </a:r>
            <a:endParaRPr lang="ru-RU" sz="1600" dirty="0" smtClean="0"/>
          </a:p>
          <a:p>
            <a:pPr algn="just">
              <a:buNone/>
            </a:pP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278880" y="764705"/>
            <a:ext cx="5001696" cy="936103"/>
          </a:xfrm>
        </p:spPr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ТЕХНИЧЕСКИЕ ТРЕБОВАНИЯ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6278880" y="1484784"/>
            <a:ext cx="4569648" cy="3312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Для работы с сервисом </a:t>
            </a:r>
            <a:r>
              <a:rPr lang="en-US" dirty="0" err="1" smtClean="0"/>
              <a:t>Tagxedo</a:t>
            </a:r>
            <a:r>
              <a:rPr lang="ru-RU" dirty="0" smtClean="0"/>
              <a:t>-</a:t>
            </a:r>
            <a:r>
              <a:rPr lang="en-US" dirty="0" smtClean="0"/>
              <a:t>Creator </a:t>
            </a:r>
            <a:r>
              <a:rPr lang="ru-RU" dirty="0" smtClean="0"/>
              <a:t>необходимы:</a:t>
            </a:r>
          </a:p>
          <a:p>
            <a:r>
              <a:rPr lang="ru-RU" dirty="0" smtClean="0"/>
              <a:t> компьютер </a:t>
            </a:r>
            <a:br>
              <a:rPr lang="ru-RU" dirty="0" smtClean="0"/>
            </a:br>
            <a:r>
              <a:rPr lang="ru-RU" dirty="0" smtClean="0"/>
              <a:t>(PC или </a:t>
            </a:r>
            <a:r>
              <a:rPr lang="en-US" dirty="0" smtClean="0"/>
              <a:t>Mac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интернет-соединение для выхода на 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tagxedo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com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инсталляция программы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Silverlight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0648"/>
            <a:ext cx="12192000" cy="64633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«Использование возможностей сетевого сервиса  </a:t>
            </a:r>
          </a:p>
          <a:p>
            <a:pPr algn="ctr"/>
            <a:r>
              <a:rPr lang="en-US" b="1" dirty="0" smtClean="0">
                <a:ln w="12700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TAGXEDO-CREATOR</a:t>
            </a:r>
            <a:r>
              <a:rPr lang="ru-RU" b="1" dirty="0" smtClean="0">
                <a:ln w="12700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«ОБЛАКО СЛОВ»  в коррекционной работе с учащимися с нарушениями  речи»</a:t>
            </a:r>
            <a:endParaRPr lang="ru-RU" dirty="0">
              <a:ln w="12700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Documents and Settings\User\Рабочий стол\Конкурс спецобразования СШ № 21 г. Могилев  октябрь 2016 г\ФОТО 20.10.2016\Судак Е.М._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348880"/>
            <a:ext cx="16561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665296" cy="331236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/>
              <a:t>Государственное учреждение образования </a:t>
            </a:r>
            <a:br>
              <a:rPr lang="ru-RU" sz="2800" b="1" dirty="0" smtClean="0"/>
            </a:br>
            <a:r>
              <a:rPr lang="ru-RU" sz="2800" b="1" dirty="0" smtClean="0"/>
              <a:t>«Средняя школа № 21 г. Могилева им. П.А. </a:t>
            </a:r>
            <a:r>
              <a:rPr lang="ru-RU" sz="2800" b="1" dirty="0" err="1" smtClean="0"/>
              <a:t>Лярского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Авторский  коллектив  проекта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«Использование возможностей сетевого сервиса  </a:t>
            </a: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TAGXEDO-CREATOR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«ОБЛАКО СЛОВ»  в коррекционной работе с учащимися с нарушениями  речи»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3250" name="Picture 2" descr="C:\Documents and Settings\User\Рабочий стол\Конкурс спецобразования СШ № 21 г. Могилев  октябрь 2016 г\ФОТО 20.10.2016\Олихвер И.А._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7848" y="2348880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935760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Учитель-дефектолог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Олихвер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Ирина Алексеевна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3432" y="458112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Учитель-дефектолог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Судак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Елена Михайловна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Picture 2" descr="C:\Documents and Settings\User\Рабочий стол\Конкурс спецобразования СШ № 21 г. Могилев  октябрь 2016 г\ФОТО 20.10.2016\Суворова О.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2564904"/>
            <a:ext cx="165618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248128" y="4581128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Заместитель директора по учебной работе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Суворова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Оксана Алексеевна</a:t>
            </a:r>
            <a:endParaRPr 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0136" y="22048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Руководитель проекта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360" y="1700808"/>
            <a:ext cx="72728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     </a:t>
            </a:r>
            <a:r>
              <a:rPr lang="ru-RU" sz="2000" b="1" dirty="0" smtClean="0">
                <a:solidFill>
                  <a:schemeClr val="tx2"/>
                </a:solidFill>
              </a:rPr>
              <a:t>Для создания современной эффективной образовательной среды, ориентированной </a:t>
            </a:r>
            <a:r>
              <a:rPr lang="ru-RU" sz="2400" b="1" dirty="0" smtClean="0">
                <a:solidFill>
                  <a:schemeClr val="tx2"/>
                </a:solidFill>
              </a:rPr>
              <a:t>на каждого учащегося ПКПП,</a:t>
            </a:r>
            <a:r>
              <a:rPr lang="ru-RU" sz="2000" b="1" dirty="0" smtClean="0">
                <a:solidFill>
                  <a:schemeClr val="tx2"/>
                </a:solidFill>
              </a:rPr>
              <a:t> учителя-дефектологи государственного учреждения образования «Средняя школа № 21 г. Могилева»  прибегли к  трансформации речевого материала из методики коррекции  общего недоразвития речи  Ткаченко Т.А., методической концепции А.В. </a:t>
            </a:r>
            <a:r>
              <a:rPr lang="ru-RU" sz="2000" b="1" dirty="0" err="1" smtClean="0">
                <a:solidFill>
                  <a:schemeClr val="tx2"/>
                </a:solidFill>
              </a:rPr>
              <a:t>Ястребовой</a:t>
            </a:r>
            <a:r>
              <a:rPr lang="ru-RU" sz="2000" b="1" dirty="0" smtClean="0">
                <a:solidFill>
                  <a:schemeClr val="tx2"/>
                </a:solidFill>
              </a:rPr>
              <a:t> и Т.П. Бессоновой по коррекции нарушений устной и письменной речи у учащихся с </a:t>
            </a:r>
            <a:r>
              <a:rPr lang="ru-RU" sz="2000" b="1" dirty="0" err="1" smtClean="0">
                <a:solidFill>
                  <a:schemeClr val="tx2"/>
                </a:solidFill>
              </a:rPr>
              <a:t>нерезко</a:t>
            </a:r>
            <a:r>
              <a:rPr lang="ru-RU" sz="2000" b="1" dirty="0" smtClean="0">
                <a:solidFill>
                  <a:schemeClr val="tx2"/>
                </a:solidFill>
              </a:rPr>
              <a:t> выраженным общим недоразвитием речи через использование возможностей сетевого сервиса </a:t>
            </a:r>
            <a:r>
              <a:rPr lang="ru-RU" sz="2000" b="1" dirty="0" err="1" smtClean="0">
                <a:solidFill>
                  <a:schemeClr val="tx2"/>
                </a:solidFill>
              </a:rPr>
              <a:t>Tagxedo-Creator</a:t>
            </a:r>
            <a:r>
              <a:rPr lang="ru-RU" sz="2000" b="1" dirty="0" smtClean="0">
                <a:solidFill>
                  <a:schemeClr val="tx2"/>
                </a:solidFill>
              </a:rPr>
              <a:t>  «Облако слов»</a:t>
            </a:r>
            <a:endParaRPr lang="ru-RU" sz="2000" dirty="0" smtClean="0"/>
          </a:p>
          <a:p>
            <a:pPr algn="just"/>
            <a:endParaRPr lang="ru-RU" sz="24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33" name="Picture 9" descr="http://nashideto4ki.ru/uploads/posts/2016-01/1452306249_uchim-govorit-pravilno-sistema-korrekcii-obschego-nedorazvitiya-rechi-u-detey-6-ti-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68" y="692696"/>
            <a:ext cx="1728192" cy="2160240"/>
          </a:xfrm>
          <a:prstGeom prst="rect">
            <a:avLst/>
          </a:prstGeom>
          <a:noFill/>
        </p:spPr>
      </p:pic>
      <p:pic>
        <p:nvPicPr>
          <p:cNvPr id="1031" name="Picture 7" descr="http://www.combook.ru/pictures/4/5/0_10949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76" y="2276872"/>
            <a:ext cx="1800200" cy="237626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07368" y="533400"/>
            <a:ext cx="10260632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АКТУАЛЬНОСТЬ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91344" y="1142985"/>
            <a:ext cx="10691002" cy="56323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дидактическое пособие с использованием сетевого сервиса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Tagxedo-Creator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Облако слов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применительно к коррекции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нерезко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выраженного общего недоразвития речи;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серию дидактических  заданий  для  коррекции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нерезко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выраженного общего недоразвития речи с использованием коррекционно-развивающего потенциала сетевого сервиса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Tagxedo-Creator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Облако слов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Апробировать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задания для  коррекции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нерезко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выраженного общего недоразвития речи с использованием коррекционно-развивающего потенциала сетевого сервиса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Tagxedo-Creator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Облако слов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учащихся 1-2-х классов;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Проанализировать  результативность  и эффективность применения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дидактических заданий для  коррекции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нерезко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выраженного общего недоразвития речи с использованием коррекционно-развивающего потенциала сетевого сервиса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Tagxedo-Creator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Облако слов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учащихся 1-2-х классов;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11965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</a:t>
            </a: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r>
              <a:rPr lang="ru-RU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Коррекция нарушений  устной и письменной речи у учащихся с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нерезко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выраженным общим недоразвитием речи на основе коррекционно-развивающего потенциала сетевого сервиса 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Tagxedo-Creator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«Облако слов»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4364" y="764704"/>
            <a:ext cx="5214974" cy="580756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2"/>
                </a:solidFill>
              </a:rPr>
              <a:t>Уникальность проекта по  использованию возможностей    сетевого сервиса  </a:t>
            </a:r>
            <a:r>
              <a:rPr lang="en-US" sz="2800" b="1" dirty="0" smtClean="0">
                <a:solidFill>
                  <a:schemeClr val="tx2"/>
                </a:solidFill>
              </a:rPr>
              <a:t>TAGXEDO</a:t>
            </a:r>
            <a:r>
              <a:rPr lang="ru-RU" sz="2800" b="1" dirty="0" smtClean="0">
                <a:solidFill>
                  <a:schemeClr val="tx2"/>
                </a:solidFill>
              </a:rPr>
              <a:t>-</a:t>
            </a:r>
            <a:r>
              <a:rPr lang="en-US" sz="2800" b="1" dirty="0" smtClean="0">
                <a:solidFill>
                  <a:schemeClr val="tx2"/>
                </a:solidFill>
              </a:rPr>
              <a:t>CREATOR</a:t>
            </a:r>
            <a:r>
              <a:rPr lang="ru-RU" sz="2800" b="1" dirty="0" smtClean="0">
                <a:solidFill>
                  <a:schemeClr val="tx2"/>
                </a:solidFill>
              </a:rPr>
              <a:t>   </a:t>
            </a:r>
            <a:r>
              <a:rPr lang="ru-RU" sz="2800" dirty="0" smtClean="0">
                <a:solidFill>
                  <a:schemeClr val="tx2"/>
                </a:solidFill>
              </a:rPr>
              <a:t>заключается в том, что найдена </a:t>
            </a:r>
            <a:r>
              <a:rPr lang="ru-RU" sz="2800" b="1" dirty="0" err="1" smtClean="0">
                <a:solidFill>
                  <a:schemeClr val="tx2"/>
                </a:solidFill>
              </a:rPr>
              <a:t>креативная</a:t>
            </a:r>
            <a:r>
              <a:rPr lang="ru-RU" sz="2800" dirty="0" smtClean="0">
                <a:solidFill>
                  <a:schemeClr val="tx2"/>
                </a:solidFill>
              </a:rPr>
              <a:t>   форма  подачи речевого материала. Материалы данной  работы могут применяться педагогами при  использовании традиционных методик  в современном формате, помогают  каждому ребенку найти оптимальный для себя путь при коррекции речевых трудностей.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E:\ФОТО 2016 дефектологи ПКПП\Фото открытого урока Олихвер\фото 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647" y="214291"/>
            <a:ext cx="4357718" cy="3000395"/>
          </a:xfrm>
          <a:prstGeom prst="rect">
            <a:avLst/>
          </a:prstGeom>
          <a:ln w="190500" cap="sq" cmpd="sng" algn="ctr">
            <a:solidFill>
              <a:srgbClr val="C8C6BD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1864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НОВИЗНА И ИННОВАЦИОННОСТЬ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6" name="Picture 3" descr="C:\Users\Пк\Desktop\АПО (СШ №21)\НА РЕСПУБЛИКУ НОЯБРЬ 22.11.2016\ОБЛАКА Для коробок\упаковка1 для большой коробк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9" t="9524" r="3627" b="7144"/>
          <a:stretch/>
        </p:blipFill>
        <p:spPr bwMode="auto">
          <a:xfrm>
            <a:off x="335360" y="3429000"/>
            <a:ext cx="3960440" cy="2880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63352" y="714332"/>
          <a:ext cx="1137726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596" y="7857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>
                <a:solidFill>
                  <a:schemeClr val="tx2"/>
                </a:solidFill>
                <a:latin typeface="Arial Black" pitchFamily="34" charset="0"/>
              </a:rPr>
              <a:t>ЧТО?</a:t>
            </a:r>
            <a:endParaRPr 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720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ЗАЧЕМ?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034" y="41433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b="1" dirty="0" smtClean="0">
                <a:solidFill>
                  <a:schemeClr val="tx2"/>
                </a:solidFill>
                <a:latin typeface="Arial Black" pitchFamily="34" charset="0"/>
              </a:rPr>
              <a:t>КАК?</a:t>
            </a:r>
            <a:endParaRPr 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9786" y="59293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ДЛЯ КОГО?</a:t>
            </a:r>
            <a:endParaRPr lang="ru-RU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Заголовок 11"/>
          <p:cNvSpPr txBox="1">
            <a:spLocks noGrp="1"/>
          </p:cNvSpPr>
          <p:nvPr>
            <p:ph type="title"/>
          </p:nvPr>
        </p:nvSpPr>
        <p:spPr>
          <a:xfrm>
            <a:off x="838200" y="140557"/>
            <a:ext cx="9829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НОВИЗНА И ИННОВАЦИОННОСТЬ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9829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СОДЕРЖАНИЕ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1424" y="1285860"/>
            <a:ext cx="5544616" cy="51674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С помощью сетевого сервиса  </a:t>
            </a:r>
            <a:r>
              <a:rPr lang="en-US" dirty="0" err="1" smtClean="0"/>
              <a:t>Tagxedo</a:t>
            </a:r>
            <a:r>
              <a:rPr lang="ru-RU" dirty="0" smtClean="0"/>
              <a:t>-</a:t>
            </a:r>
            <a:r>
              <a:rPr lang="en-US" dirty="0" smtClean="0"/>
              <a:t>Creator</a:t>
            </a:r>
            <a:r>
              <a:rPr lang="ru-RU" dirty="0" smtClean="0"/>
              <a:t>  «Облако слов»                  </a:t>
            </a:r>
            <a:r>
              <a:rPr lang="ru-RU" b="1" dirty="0" smtClean="0"/>
              <a:t>созданы </a:t>
            </a:r>
            <a:r>
              <a:rPr lang="ru-RU" dirty="0" smtClean="0"/>
              <a:t>картинки для презентаций, </a:t>
            </a:r>
            <a:r>
              <a:rPr lang="ru-RU" b="1" dirty="0" smtClean="0"/>
              <a:t>разработаны</a:t>
            </a:r>
            <a:r>
              <a:rPr lang="ru-RU" dirty="0" smtClean="0"/>
              <a:t> серии дидактических заданий,  включающие в себя выбранные учителями-дефектологами слоги, слова, предложения. </a:t>
            </a:r>
          </a:p>
          <a:p>
            <a:pPr algn="just">
              <a:buNone/>
            </a:pPr>
            <a:r>
              <a:rPr lang="ru-RU" dirty="0" smtClean="0"/>
              <a:t>   Цель </a:t>
            </a:r>
            <a:r>
              <a:rPr lang="ru-RU" dirty="0" err="1" smtClean="0"/>
              <a:t>медиапрезентаций</a:t>
            </a:r>
            <a:r>
              <a:rPr lang="ru-RU" dirty="0" smtClean="0"/>
              <a:t>, дидактических заданий, представленных в   форме «облаков»  – привлечение внимания детей с нарушениями устной и письменной речи к  речевому материалу коррекционно-развивающих занятий (к образам, отдельным словам, предложениям). </a:t>
            </a:r>
          </a:p>
          <a:p>
            <a:endParaRPr lang="ru-RU" dirty="0"/>
          </a:p>
        </p:txBody>
      </p:sp>
      <p:pic>
        <p:nvPicPr>
          <p:cNvPr id="5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60096" y="1214422"/>
            <a:ext cx="3960440" cy="42308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9829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СОДЕРЖАНИЕ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9654" y="1285860"/>
            <a:ext cx="5286412" cy="5143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Данный сервис создает </a:t>
            </a:r>
            <a:r>
              <a:rPr lang="ru-RU" sz="2800" b="1" dirty="0" smtClean="0"/>
              <a:t>облако слов из текста</a:t>
            </a:r>
            <a:r>
              <a:rPr lang="ru-RU" dirty="0" smtClean="0"/>
              <a:t>, взятого с указанного URL (адрес </a:t>
            </a:r>
            <a:r>
              <a:rPr lang="ru-RU" dirty="0" err="1" smtClean="0"/>
              <a:t>веб-страницы</a:t>
            </a:r>
            <a:r>
              <a:rPr lang="ru-RU" dirty="0" smtClean="0"/>
              <a:t>) или введенного (скопированного) пользователем. Созданное облако можно представить </a:t>
            </a:r>
            <a:r>
              <a:rPr lang="ru-RU" sz="2800" b="1" dirty="0" smtClean="0"/>
              <a:t>в любом виде</a:t>
            </a:r>
            <a:r>
              <a:rPr lang="ru-RU" dirty="0" smtClean="0"/>
              <a:t>. Есть возможность изменения цвета, размера, положения, формы, фона и расстояния между словами. Можно загружать свою картинку для создания облака. При наведении мыши на слово, оно выделяется и представляется как гиперссылка. Сервис позволяет сохранять облако картинкой на персональном компьютере в разных форматах и качестве, дает возможность сохранить, вставить в презентацию или  </a:t>
            </a:r>
            <a:r>
              <a:rPr lang="ru-RU" sz="2800" b="1" dirty="0" smtClean="0"/>
              <a:t>распечатать готовую картинку </a:t>
            </a:r>
            <a:r>
              <a:rPr lang="ru-RU" dirty="0" smtClean="0"/>
              <a:t>(для раздаточного материала учащимся).</a:t>
            </a:r>
          </a:p>
          <a:p>
            <a:endParaRPr lang="ru-RU" dirty="0"/>
          </a:p>
        </p:txBody>
      </p:sp>
      <p:pic>
        <p:nvPicPr>
          <p:cNvPr id="5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96066" y="1214422"/>
            <a:ext cx="5286412" cy="523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ube-dummy-objects_ff72e9e6ab_x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04842" y="1124745"/>
            <a:ext cx="4131718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9829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СОДЕРЖАНИЕ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1424" y="1285860"/>
            <a:ext cx="5760640" cy="51674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Возможности сетевого сервиса </a:t>
            </a:r>
            <a:r>
              <a:rPr lang="ru-RU" dirty="0" err="1" smtClean="0"/>
              <a:t>Tagxedo-Creator</a:t>
            </a:r>
            <a:r>
              <a:rPr lang="ru-RU" dirty="0" smtClean="0"/>
              <a:t> «Облако слов»  использовались по следующим направлениям коррекционной работы: 1) автоматизация поставленного звука в слогах; 2) автоматизация поставленного звука в словах; 3) автоматизация поставленного звука в предложениях; 4) работа с деформированным словом (добавление гласных; анаграммы; дописывание элементов букв, имеющих кинетическое сходство); 5) работа с деформированным предложением – анализ структуры предложения (определение количества, последовательности и места слов в предложении).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1224</Words>
  <Application>Microsoft Office PowerPoint</Application>
  <PresentationFormat>Произвольный</PresentationFormat>
  <Paragraphs>103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Юные друзья: 16 x 9</vt:lpstr>
      <vt:lpstr>Презентация PowerPoint</vt:lpstr>
      <vt:lpstr>Государственное учреждение образования  «Средняя школа № 21 г. Могилева им. П.А. Лярского» Авторский  коллектив  проекта «Использование возможностей сетевого сервиса  TAGXEDO-CREATOR «ОБЛАКО СЛОВ»  в коррекционной работе с учащимися с нарушениями  речи»   </vt:lpstr>
      <vt:lpstr>АКТУАЛЬНОСТЬ</vt:lpstr>
      <vt:lpstr>ЦЕЛЬ: Коррекция нарушений  устной и письменной речи у учащихся с нерезко выраженным общим недоразвитием речи на основе коррекционно-развивающего потенциала сетевого сервиса  Tagxedo-Creator  «Облако слов»  </vt:lpstr>
      <vt:lpstr>Презентация PowerPoint</vt:lpstr>
      <vt:lpstr>НОВИЗНА И ИННОВАЦИОННОСТЬ</vt:lpstr>
      <vt:lpstr>    СОДЕРЖАНИЕ </vt:lpstr>
      <vt:lpstr>    СОДЕРЖАНИЕ </vt:lpstr>
      <vt:lpstr>    СОДЕРЖАНИЕ </vt:lpstr>
      <vt:lpstr> </vt:lpstr>
      <vt:lpstr>Презентация PowerPoint</vt:lpstr>
      <vt:lpstr>  Этап автоматизации поставленных  звуков в словах </vt:lpstr>
      <vt:lpstr>Тренировка дикции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2016-04-15T13:19:44Z</dcterms:created>
  <dcterms:modified xsi:type="dcterms:W3CDTF">2022-04-28T10:03:22Z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