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71" r:id="rId11"/>
    <p:sldId id="276" r:id="rId12"/>
    <p:sldId id="278" r:id="rId13"/>
    <p:sldId id="277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232E7-1B72-4F17-BF52-7D06177D42F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3A82AF3-D050-4544-8D1E-5F02D5942D9E}">
      <dgm:prSet phldrT="[Текст]"/>
      <dgm:spPr/>
      <dgm:t>
        <a:bodyPr/>
        <a:lstStyle/>
        <a:p>
          <a:r>
            <a:rPr lang="ru-RU" dirty="0" smtClean="0"/>
            <a:t>НВОНР</a:t>
          </a:r>
          <a:endParaRPr lang="ru-RU" dirty="0"/>
        </a:p>
      </dgm:t>
    </dgm:pt>
    <dgm:pt modelId="{1A207236-0086-462D-A51A-D174DAFB9676}" type="parTrans" cxnId="{91248B45-6067-44B1-A40C-B6FEB04D118C}">
      <dgm:prSet/>
      <dgm:spPr/>
    </dgm:pt>
    <dgm:pt modelId="{14183065-1EFF-4A00-83AC-40C19DB975DF}" type="sibTrans" cxnId="{91248B45-6067-44B1-A40C-B6FEB04D118C}">
      <dgm:prSet/>
      <dgm:spPr/>
    </dgm:pt>
    <dgm:pt modelId="{032EBED3-3D9C-423F-9B58-F7EC48D92991}">
      <dgm:prSet phldrT="[Текст]"/>
      <dgm:spPr/>
      <dgm:t>
        <a:bodyPr/>
        <a:lstStyle/>
        <a:p>
          <a:r>
            <a:rPr lang="ru-RU" dirty="0" smtClean="0"/>
            <a:t>Трудности в  обучении</a:t>
          </a:r>
          <a:endParaRPr lang="ru-RU" dirty="0"/>
        </a:p>
      </dgm:t>
    </dgm:pt>
    <dgm:pt modelId="{3B66AC9E-FF5C-4DDD-87D5-E0E29F1E747C}" type="parTrans" cxnId="{80A7C915-9249-4025-8C27-B7A60CADB9B8}">
      <dgm:prSet/>
      <dgm:spPr/>
    </dgm:pt>
    <dgm:pt modelId="{49A86FE3-D1FD-439F-8BCF-23B18E4E4C5F}" type="sibTrans" cxnId="{80A7C915-9249-4025-8C27-B7A60CADB9B8}">
      <dgm:prSet/>
      <dgm:spPr/>
    </dgm:pt>
    <dgm:pt modelId="{3E33F581-70BD-42CD-8932-EB0D9B0CED0E}">
      <dgm:prSet/>
      <dgm:spPr/>
      <dgm:t>
        <a:bodyPr/>
        <a:lstStyle/>
        <a:p>
          <a:r>
            <a:rPr lang="ru-RU" dirty="0" smtClean="0"/>
            <a:t>ФФНР (дизартрия)</a:t>
          </a:r>
          <a:endParaRPr lang="ru-RU" dirty="0"/>
        </a:p>
      </dgm:t>
    </dgm:pt>
    <dgm:pt modelId="{B13D54A5-B0FE-4102-97D9-D0C9D525117C}" type="parTrans" cxnId="{CB4DC845-E487-4B7E-8EF9-F2A45B9BB51D}">
      <dgm:prSet/>
      <dgm:spPr/>
    </dgm:pt>
    <dgm:pt modelId="{158A5F70-4E95-4CCF-9D51-700921D4E1C8}" type="sibTrans" cxnId="{CB4DC845-E487-4B7E-8EF9-F2A45B9BB51D}">
      <dgm:prSet/>
      <dgm:spPr/>
    </dgm:pt>
    <dgm:pt modelId="{CA5B32C0-366F-4799-B1DD-FAB218AAE874}" type="pres">
      <dgm:prSet presAssocID="{276232E7-1B72-4F17-BF52-7D06177D42F9}" presName="linearFlow" presStyleCnt="0">
        <dgm:presLayoutVars>
          <dgm:dir/>
          <dgm:resizeHandles val="exact"/>
        </dgm:presLayoutVars>
      </dgm:prSet>
      <dgm:spPr/>
    </dgm:pt>
    <dgm:pt modelId="{1358246E-92F0-4A42-A335-5499149061FF}" type="pres">
      <dgm:prSet presAssocID="{F3A82AF3-D050-4544-8D1E-5F02D5942D9E}" presName="composite" presStyleCnt="0"/>
      <dgm:spPr/>
    </dgm:pt>
    <dgm:pt modelId="{9912C6F7-8B49-452A-9A5C-FBB9BD8116D8}" type="pres">
      <dgm:prSet presAssocID="{F3A82AF3-D050-4544-8D1E-5F02D5942D9E}" presName="imgShp" presStyleLbl="fgImgPlace1" presStyleIdx="0" presStyleCnt="3"/>
      <dgm:spPr/>
    </dgm:pt>
    <dgm:pt modelId="{64AE6A34-9696-4BBC-B3EE-2A5C1E5BE8A2}" type="pres">
      <dgm:prSet presAssocID="{F3A82AF3-D050-4544-8D1E-5F02D5942D9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CE5F5-4B7C-44D2-BF4B-E584E35B7DBE}" type="pres">
      <dgm:prSet presAssocID="{14183065-1EFF-4A00-83AC-40C19DB975DF}" presName="spacing" presStyleCnt="0"/>
      <dgm:spPr/>
    </dgm:pt>
    <dgm:pt modelId="{6F4B0836-55A4-4B07-8C18-A8F96DD9CC3F}" type="pres">
      <dgm:prSet presAssocID="{3E33F581-70BD-42CD-8932-EB0D9B0CED0E}" presName="composite" presStyleCnt="0"/>
      <dgm:spPr/>
    </dgm:pt>
    <dgm:pt modelId="{C123A6A2-C8DE-40F7-B574-B6BBD7DB5A59}" type="pres">
      <dgm:prSet presAssocID="{3E33F581-70BD-42CD-8932-EB0D9B0CED0E}" presName="imgShp" presStyleLbl="fgImgPlace1" presStyleIdx="1" presStyleCnt="3"/>
      <dgm:spPr/>
    </dgm:pt>
    <dgm:pt modelId="{9AC06C85-8342-481E-A991-875D486C9359}" type="pres">
      <dgm:prSet presAssocID="{3E33F581-70BD-42CD-8932-EB0D9B0CED0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7F5C3-F169-4888-9EC2-55B5D1223CD5}" type="pres">
      <dgm:prSet presAssocID="{158A5F70-4E95-4CCF-9D51-700921D4E1C8}" presName="spacing" presStyleCnt="0"/>
      <dgm:spPr/>
    </dgm:pt>
    <dgm:pt modelId="{0CC639CF-E21F-4ED6-BFCF-026768901520}" type="pres">
      <dgm:prSet presAssocID="{032EBED3-3D9C-423F-9B58-F7EC48D92991}" presName="composite" presStyleCnt="0"/>
      <dgm:spPr/>
    </dgm:pt>
    <dgm:pt modelId="{DFDDA05A-1EE8-4D1F-B640-3F8319F21713}" type="pres">
      <dgm:prSet presAssocID="{032EBED3-3D9C-423F-9B58-F7EC48D92991}" presName="imgShp" presStyleLbl="fgImgPlace1" presStyleIdx="2" presStyleCnt="3"/>
      <dgm:spPr/>
    </dgm:pt>
    <dgm:pt modelId="{C54ACEA3-77DE-47F7-BAE8-05E74A7632EB}" type="pres">
      <dgm:prSet presAssocID="{032EBED3-3D9C-423F-9B58-F7EC48D9299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48B45-6067-44B1-A40C-B6FEB04D118C}" srcId="{276232E7-1B72-4F17-BF52-7D06177D42F9}" destId="{F3A82AF3-D050-4544-8D1E-5F02D5942D9E}" srcOrd="0" destOrd="0" parTransId="{1A207236-0086-462D-A51A-D174DAFB9676}" sibTransId="{14183065-1EFF-4A00-83AC-40C19DB975DF}"/>
    <dgm:cxn modelId="{3F80026A-D735-4994-BABE-917E78646628}" type="presOf" srcId="{032EBED3-3D9C-423F-9B58-F7EC48D92991}" destId="{C54ACEA3-77DE-47F7-BAE8-05E74A7632EB}" srcOrd="0" destOrd="0" presId="urn:microsoft.com/office/officeart/2005/8/layout/vList3#1"/>
    <dgm:cxn modelId="{50B58B59-73DF-4A38-8610-9641E211C633}" type="presOf" srcId="{276232E7-1B72-4F17-BF52-7D06177D42F9}" destId="{CA5B32C0-366F-4799-B1DD-FAB218AAE874}" srcOrd="0" destOrd="0" presId="urn:microsoft.com/office/officeart/2005/8/layout/vList3#1"/>
    <dgm:cxn modelId="{CB4DC845-E487-4B7E-8EF9-F2A45B9BB51D}" srcId="{276232E7-1B72-4F17-BF52-7D06177D42F9}" destId="{3E33F581-70BD-42CD-8932-EB0D9B0CED0E}" srcOrd="1" destOrd="0" parTransId="{B13D54A5-B0FE-4102-97D9-D0C9D525117C}" sibTransId="{158A5F70-4E95-4CCF-9D51-700921D4E1C8}"/>
    <dgm:cxn modelId="{6FF3A18F-5015-433E-B725-F3AA2FBC162A}" type="presOf" srcId="{3E33F581-70BD-42CD-8932-EB0D9B0CED0E}" destId="{9AC06C85-8342-481E-A991-875D486C9359}" srcOrd="0" destOrd="0" presId="urn:microsoft.com/office/officeart/2005/8/layout/vList3#1"/>
    <dgm:cxn modelId="{80A7C915-9249-4025-8C27-B7A60CADB9B8}" srcId="{276232E7-1B72-4F17-BF52-7D06177D42F9}" destId="{032EBED3-3D9C-423F-9B58-F7EC48D92991}" srcOrd="2" destOrd="0" parTransId="{3B66AC9E-FF5C-4DDD-87D5-E0E29F1E747C}" sibTransId="{49A86FE3-D1FD-439F-8BCF-23B18E4E4C5F}"/>
    <dgm:cxn modelId="{242845B3-060A-4673-B774-6659495C3F1A}" type="presOf" srcId="{F3A82AF3-D050-4544-8D1E-5F02D5942D9E}" destId="{64AE6A34-9696-4BBC-B3EE-2A5C1E5BE8A2}" srcOrd="0" destOrd="0" presId="urn:microsoft.com/office/officeart/2005/8/layout/vList3#1"/>
    <dgm:cxn modelId="{576F3490-9BEC-4BCA-B693-9BE0D2BC863A}" type="presParOf" srcId="{CA5B32C0-366F-4799-B1DD-FAB218AAE874}" destId="{1358246E-92F0-4A42-A335-5499149061FF}" srcOrd="0" destOrd="0" presId="urn:microsoft.com/office/officeart/2005/8/layout/vList3#1"/>
    <dgm:cxn modelId="{EE8AD8E3-4CF3-43C2-B79E-9E92FDB92C19}" type="presParOf" srcId="{1358246E-92F0-4A42-A335-5499149061FF}" destId="{9912C6F7-8B49-452A-9A5C-FBB9BD8116D8}" srcOrd="0" destOrd="0" presId="urn:microsoft.com/office/officeart/2005/8/layout/vList3#1"/>
    <dgm:cxn modelId="{75CE4F65-D09C-42C1-A0A0-A8DC04C6A07B}" type="presParOf" srcId="{1358246E-92F0-4A42-A335-5499149061FF}" destId="{64AE6A34-9696-4BBC-B3EE-2A5C1E5BE8A2}" srcOrd="1" destOrd="0" presId="urn:microsoft.com/office/officeart/2005/8/layout/vList3#1"/>
    <dgm:cxn modelId="{E7516DA9-5284-48B2-8A1F-436686E1E1F8}" type="presParOf" srcId="{CA5B32C0-366F-4799-B1DD-FAB218AAE874}" destId="{DFDCE5F5-4B7C-44D2-BF4B-E584E35B7DBE}" srcOrd="1" destOrd="0" presId="urn:microsoft.com/office/officeart/2005/8/layout/vList3#1"/>
    <dgm:cxn modelId="{A89534C6-B570-4DA1-93B7-EAB0B6D78B22}" type="presParOf" srcId="{CA5B32C0-366F-4799-B1DD-FAB218AAE874}" destId="{6F4B0836-55A4-4B07-8C18-A8F96DD9CC3F}" srcOrd="2" destOrd="0" presId="urn:microsoft.com/office/officeart/2005/8/layout/vList3#1"/>
    <dgm:cxn modelId="{DA73CA18-0C25-4809-BEBF-F390D53584B2}" type="presParOf" srcId="{6F4B0836-55A4-4B07-8C18-A8F96DD9CC3F}" destId="{C123A6A2-C8DE-40F7-B574-B6BBD7DB5A59}" srcOrd="0" destOrd="0" presId="urn:microsoft.com/office/officeart/2005/8/layout/vList3#1"/>
    <dgm:cxn modelId="{E94C7F06-32B1-4664-9B4C-863A0A75D1FF}" type="presParOf" srcId="{6F4B0836-55A4-4B07-8C18-A8F96DD9CC3F}" destId="{9AC06C85-8342-481E-A991-875D486C9359}" srcOrd="1" destOrd="0" presId="urn:microsoft.com/office/officeart/2005/8/layout/vList3#1"/>
    <dgm:cxn modelId="{B8C3C834-9655-4C4E-B3E8-CE7815A004D2}" type="presParOf" srcId="{CA5B32C0-366F-4799-B1DD-FAB218AAE874}" destId="{C3E7F5C3-F169-4888-9EC2-55B5D1223CD5}" srcOrd="3" destOrd="0" presId="urn:microsoft.com/office/officeart/2005/8/layout/vList3#1"/>
    <dgm:cxn modelId="{74EE4858-CEA6-4A44-8779-BA242E11C5D9}" type="presParOf" srcId="{CA5B32C0-366F-4799-B1DD-FAB218AAE874}" destId="{0CC639CF-E21F-4ED6-BFCF-026768901520}" srcOrd="4" destOrd="0" presId="urn:microsoft.com/office/officeart/2005/8/layout/vList3#1"/>
    <dgm:cxn modelId="{4B0B5EFF-6EB1-41C0-A027-88C151B9CC38}" type="presParOf" srcId="{0CC639CF-E21F-4ED6-BFCF-026768901520}" destId="{DFDDA05A-1EE8-4D1F-B640-3F8319F21713}" srcOrd="0" destOrd="0" presId="urn:microsoft.com/office/officeart/2005/8/layout/vList3#1"/>
    <dgm:cxn modelId="{D2855274-7A58-47D5-B417-51F358D79824}" type="presParOf" srcId="{0CC639CF-E21F-4ED6-BFCF-026768901520}" destId="{C54ACEA3-77DE-47F7-BAE8-05E74A7632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6A34-9696-4BBC-B3EE-2A5C1E5BE8A2}">
      <dsp:nvSpPr>
        <dsp:cNvPr id="0" name=""/>
        <dsp:cNvSpPr/>
      </dsp:nvSpPr>
      <dsp:spPr>
        <a:xfrm rot="10800000">
          <a:off x="1704899" y="276"/>
          <a:ext cx="5472684" cy="1305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0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НВОНР</a:t>
          </a:r>
          <a:endParaRPr lang="ru-RU" sz="3600" kern="1200" dirty="0"/>
        </a:p>
      </dsp:txBody>
      <dsp:txXfrm rot="10800000">
        <a:off x="2031340" y="276"/>
        <a:ext cx="5146243" cy="1305765"/>
      </dsp:txXfrm>
    </dsp:sp>
    <dsp:sp modelId="{9912C6F7-8B49-452A-9A5C-FBB9BD8116D8}">
      <dsp:nvSpPr>
        <dsp:cNvPr id="0" name=""/>
        <dsp:cNvSpPr/>
      </dsp:nvSpPr>
      <dsp:spPr>
        <a:xfrm>
          <a:off x="1052016" y="276"/>
          <a:ext cx="1305765" cy="13057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06C85-8342-481E-A991-875D486C9359}">
      <dsp:nvSpPr>
        <dsp:cNvPr id="0" name=""/>
        <dsp:cNvSpPr/>
      </dsp:nvSpPr>
      <dsp:spPr>
        <a:xfrm rot="10800000">
          <a:off x="1704899" y="1695823"/>
          <a:ext cx="5472684" cy="1305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0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ФФНР (дизартрия)</a:t>
          </a:r>
          <a:endParaRPr lang="ru-RU" sz="3600" kern="1200" dirty="0"/>
        </a:p>
      </dsp:txBody>
      <dsp:txXfrm rot="10800000">
        <a:off x="2031340" y="1695823"/>
        <a:ext cx="5146243" cy="1305765"/>
      </dsp:txXfrm>
    </dsp:sp>
    <dsp:sp modelId="{C123A6A2-C8DE-40F7-B574-B6BBD7DB5A59}">
      <dsp:nvSpPr>
        <dsp:cNvPr id="0" name=""/>
        <dsp:cNvSpPr/>
      </dsp:nvSpPr>
      <dsp:spPr>
        <a:xfrm>
          <a:off x="1052016" y="1695823"/>
          <a:ext cx="1305765" cy="13057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ACEA3-77DE-47F7-BAE8-05E74A7632EB}">
      <dsp:nvSpPr>
        <dsp:cNvPr id="0" name=""/>
        <dsp:cNvSpPr/>
      </dsp:nvSpPr>
      <dsp:spPr>
        <a:xfrm rot="10800000">
          <a:off x="1704899" y="3391370"/>
          <a:ext cx="5472684" cy="1305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0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Трудности в  обучении</a:t>
          </a:r>
          <a:endParaRPr lang="ru-RU" sz="3600" kern="1200" dirty="0"/>
        </a:p>
      </dsp:txBody>
      <dsp:txXfrm rot="10800000">
        <a:off x="2031340" y="3391370"/>
        <a:ext cx="5146243" cy="1305765"/>
      </dsp:txXfrm>
    </dsp:sp>
    <dsp:sp modelId="{DFDDA05A-1EE8-4D1F-B640-3F8319F21713}">
      <dsp:nvSpPr>
        <dsp:cNvPr id="0" name=""/>
        <dsp:cNvSpPr/>
      </dsp:nvSpPr>
      <dsp:spPr>
        <a:xfrm>
          <a:off x="1052016" y="3391370"/>
          <a:ext cx="1305765" cy="13057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 descr="karanda42 - копия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021288"/>
            <a:ext cx="720080" cy="631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5BF6-86A9-49E2-975C-4528F3B15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B15D-FC51-4DBF-814F-A0DDC7B40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7B27-4CEB-44AE-A0CF-B1D87BF6E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260648"/>
            <a:ext cx="8496944" cy="638132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021_w508_h47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1404949" cy="1321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" name="Рисунок 9" descr="karanda42 - коп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6021288"/>
            <a:ext cx="720080" cy="631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учреждение образования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«Средняя школа № 21 г. Могилева»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</a:t>
            </a:r>
            <a:endParaRPr lang="ru-RU" sz="5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Мнемотехника  в логопедической практике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4643446"/>
            <a:ext cx="8229600" cy="1482717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/>
              <a:t>Учителя-дефектологи </a:t>
            </a:r>
            <a:r>
              <a:rPr lang="ru-RU" sz="2400" b="1" dirty="0" smtClean="0"/>
              <a:t>ПКПП</a:t>
            </a:r>
          </a:p>
          <a:p>
            <a:pPr algn="r">
              <a:buNone/>
            </a:pPr>
            <a:r>
              <a:rPr lang="ru-RU" sz="2400" b="1" dirty="0" smtClean="0"/>
              <a:t>Судак Елена </a:t>
            </a:r>
            <a:r>
              <a:rPr lang="ru-RU" sz="2400" b="1" dirty="0" smtClean="0"/>
              <a:t>Михайловна</a:t>
            </a:r>
          </a:p>
          <a:p>
            <a:pPr algn="r">
              <a:buNone/>
            </a:pPr>
            <a:r>
              <a:rPr lang="ru-RU" sz="2400" b="1" dirty="0" err="1" smtClean="0"/>
              <a:t>Олихвер</a:t>
            </a:r>
            <a:r>
              <a:rPr lang="ru-RU" sz="2400" b="1" dirty="0" smtClean="0"/>
              <a:t> Ирина Алексеевна</a:t>
            </a:r>
            <a:endParaRPr lang="ru-RU" sz="2400" b="1" dirty="0" smtClean="0"/>
          </a:p>
          <a:p>
            <a:pPr algn="r"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58910">
            <a:off x="6804398" y="867434"/>
            <a:ext cx="1351470" cy="11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7186634" cy="939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i="1" dirty="0" smtClean="0"/>
              <a:t> </a:t>
            </a:r>
            <a:r>
              <a:rPr lang="ru-RU" sz="3600" b="1" i="1" dirty="0" smtClean="0"/>
              <a:t>Использование </a:t>
            </a:r>
            <a:r>
              <a:rPr lang="ru-RU" sz="3600" b="1" i="1" dirty="0" err="1" smtClean="0"/>
              <a:t>мнемотаблиц</a:t>
            </a:r>
            <a:r>
              <a:rPr lang="ru-RU" sz="3600" b="1" i="1" dirty="0" smtClean="0"/>
              <a:t> в  школьном ПКПП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180339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  <a:endParaRPr lang="ru-RU" sz="2400" i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>
              <a:solidFill>
                <a:schemeClr val="tx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0" y="3476625"/>
            <a:ext cx="488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7499350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9740900"/>
            <a:ext cx="831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хле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29058" y="2000240"/>
          <a:ext cx="5072097" cy="4429155"/>
        </p:xfrm>
        <a:graphic>
          <a:graphicData uri="http://schemas.openxmlformats.org/drawingml/2006/table">
            <a:tbl>
              <a:tblPr/>
              <a:tblGrid>
                <a:gridCol w="1714512"/>
                <a:gridCol w="1571636"/>
                <a:gridCol w="1785949"/>
              </a:tblGrid>
              <a:tr h="1111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Вот он хлебушек душистый,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вот он круглый,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золотистый.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В каждый дом,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на каждый стол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он пожаловал, пришёл.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 нём здоровье,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сила наша.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 нём чудесное тепло.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Сколько рук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его растило,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охраняло, берегло!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28662" y="1214422"/>
            <a:ext cx="671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Логопедический сайт БОЛТУНИШКА: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http://www.boltun-spb.ru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Материал сайта: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Аверина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Кристина: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k_averina@mail.ru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46005">
            <a:off x="767124" y="1135473"/>
            <a:ext cx="904440" cy="8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7186634" cy="939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i="1" dirty="0" smtClean="0"/>
              <a:t> </a:t>
            </a:r>
            <a:r>
              <a:rPr lang="ru-RU" sz="3600" b="1" i="1" dirty="0" smtClean="0"/>
              <a:t>Использование </a:t>
            </a:r>
            <a:r>
              <a:rPr lang="ru-RU" sz="3600" b="1" i="1" dirty="0" err="1" smtClean="0"/>
              <a:t>мнемотаблиц</a:t>
            </a:r>
            <a:r>
              <a:rPr lang="ru-RU" sz="3600" b="1" i="1" dirty="0" smtClean="0"/>
              <a:t> в  школьном ПКПП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180339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  <a:endParaRPr lang="ru-RU" sz="2400" i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>
              <a:solidFill>
                <a:schemeClr val="tx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0" y="3476625"/>
            <a:ext cx="488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7499350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9740900"/>
            <a:ext cx="831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хле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29058" y="2000240"/>
          <a:ext cx="5072097" cy="4429155"/>
        </p:xfrm>
        <a:graphic>
          <a:graphicData uri="http://schemas.openxmlformats.org/drawingml/2006/table">
            <a:tbl>
              <a:tblPr/>
              <a:tblGrid>
                <a:gridCol w="1714512"/>
                <a:gridCol w="1571636"/>
                <a:gridCol w="1785949"/>
              </a:tblGrid>
              <a:tr h="1111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Вот он хлебушек душистый,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вот он круглый,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золотистый.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В каждый дом,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на каждый стол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он пожаловал, пришёл.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 нём здоровье,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сила наша.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В нём чудесное тепло.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Сколько рук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его растило,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охраняло, берегло!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28662" y="1214422"/>
            <a:ext cx="671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Логопедический сайт БОЛТУНИШКА: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http://www.boltun-spb.ru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Материал сайта: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Аверина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Кристина: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k_averina@mail.ru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28802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i="1" dirty="0" smtClean="0"/>
              <a:t> </a:t>
            </a:r>
            <a:r>
              <a:rPr lang="ru-RU" sz="3600" b="1" i="1" dirty="0" smtClean="0"/>
              <a:t>Использование мнемосхем в  школьном ПКПП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  <a:endParaRPr lang="ru-RU" sz="2400" i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r>
              <a:rPr lang="ru-RU" dirty="0" smtClean="0"/>
              <a:t>При дифференциации звуков:</a:t>
            </a:r>
          </a:p>
          <a:p>
            <a:endParaRPr lang="ru-RU" dirty="0"/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>
              <a:solidFill>
                <a:schemeClr val="tx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0" y="3476625"/>
            <a:ext cx="488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7499350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9740900"/>
            <a:ext cx="831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357430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Орёл на горе, </a:t>
            </a:r>
            <a:br>
              <a:rPr lang="ru-RU" sz="3200" b="1" dirty="0" smtClean="0"/>
            </a:br>
            <a:r>
              <a:rPr lang="ru-RU" sz="3200" b="1" dirty="0" smtClean="0"/>
              <a:t>перо на орле.</a:t>
            </a:r>
            <a:br>
              <a:rPr lang="ru-RU" sz="3200" b="1" dirty="0" smtClean="0"/>
            </a:br>
            <a:r>
              <a:rPr lang="ru-RU" sz="3200" b="1" dirty="0" smtClean="0"/>
              <a:t>Гора под орлом,</a:t>
            </a:r>
            <a:br>
              <a:rPr lang="ru-RU" sz="3200" b="1" dirty="0" smtClean="0"/>
            </a:br>
            <a:r>
              <a:rPr lang="ru-RU" sz="3200" b="1" dirty="0" smtClean="0"/>
              <a:t>орёл под пером.</a:t>
            </a:r>
            <a:endParaRPr lang="ru-RU" sz="3200" b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500694" y="5000636"/>
            <a:ext cx="1643074" cy="1357322"/>
          </a:xfrm>
          <a:prstGeom prst="triangle">
            <a:avLst>
              <a:gd name="adj" fmla="val 49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43438" y="4929198"/>
            <a:ext cx="35719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00438"/>
            <a:ext cx="150019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Выгнутая влево стрелка 16"/>
          <p:cNvSpPr/>
          <p:nvPr/>
        </p:nvSpPr>
        <p:spPr>
          <a:xfrm>
            <a:off x="4572000" y="4143380"/>
            <a:ext cx="928694" cy="1785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7028093">
            <a:off x="6954982" y="4684054"/>
            <a:ext cx="2165268" cy="9882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214942" y="3500438"/>
            <a:ext cx="235745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Выгнутая влево стрелка 26"/>
          <p:cNvSpPr/>
          <p:nvPr/>
        </p:nvSpPr>
        <p:spPr>
          <a:xfrm rot="1706573">
            <a:off x="4793500" y="1997835"/>
            <a:ext cx="1287099" cy="1724790"/>
          </a:xfrm>
          <a:prstGeom prst="curvedRightArrow">
            <a:avLst>
              <a:gd name="adj1" fmla="val 25000"/>
              <a:gd name="adj2" fmla="val 1892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7446746">
            <a:off x="7030439" y="2772297"/>
            <a:ext cx="1757430" cy="817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3437" y="3786191"/>
            <a:ext cx="1500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569" y="2143116"/>
            <a:ext cx="785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00892" y="5429264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3357562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951112">
            <a:off x="3765051" y="3026066"/>
            <a:ext cx="1274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152622">
            <a:off x="8054443" y="3523786"/>
            <a:ext cx="11531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7186634" cy="939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i="1" dirty="0" smtClean="0"/>
              <a:t> </a:t>
            </a:r>
            <a:r>
              <a:rPr lang="ru-RU" sz="3600" b="1" i="1" dirty="0" smtClean="0"/>
              <a:t>Использование </a:t>
            </a:r>
            <a:r>
              <a:rPr lang="ru-RU" sz="3600" b="1" i="1" dirty="0" err="1" smtClean="0"/>
              <a:t>мнемотаблиц</a:t>
            </a:r>
            <a:r>
              <a:rPr lang="ru-RU" sz="3600" b="1" i="1" dirty="0" smtClean="0"/>
              <a:t> в  школьном ПКПП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180339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  <a:endParaRPr lang="ru-RU" sz="2400" i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>
              <a:solidFill>
                <a:schemeClr val="tx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0" y="3476625"/>
            <a:ext cx="488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7499350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9740900"/>
            <a:ext cx="831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</a:t>
            </a:r>
            <a:endParaRPr lang="ru-RU" i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457200" y="1428750"/>
          <a:ext cx="8229600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660066"/>
                </a:solidFill>
                <a:latin typeface="Calibri" pitchFamily="34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87"/>
            <a:ext cx="8229600" cy="4411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Овладение приемами работы с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мнемотаблицами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помогает  в развитии основных психических процессов- памяти, внимания, образного мышления</a:t>
            </a:r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b="1" i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Мнемотехника помогает сделать процесс запоминания более простым, интересным, творческим.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49500"/>
            <a:ext cx="8229600" cy="2505075"/>
          </a:xfrm>
        </p:spPr>
        <p:txBody>
          <a:bodyPr/>
          <a:lstStyle/>
          <a:p>
            <a:r>
              <a:rPr lang="ru-RU" smtClean="0">
                <a:solidFill>
                  <a:srgbClr val="1B137D"/>
                </a:solidFill>
                <a:latin typeface="Times New Roman" pitchFamily="18" charset="0"/>
              </a:rPr>
              <a:t/>
            </a:r>
            <a:br>
              <a:rPr lang="ru-RU" smtClean="0">
                <a:solidFill>
                  <a:srgbClr val="1B137D"/>
                </a:solidFill>
                <a:latin typeface="Times New Roman" pitchFamily="18" charset="0"/>
              </a:rPr>
            </a:br>
            <a:endParaRPr lang="ru-RU" smtClean="0">
              <a:solidFill>
                <a:srgbClr val="1B137D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49500"/>
            <a:ext cx="7272338" cy="935038"/>
          </a:xfrm>
        </p:spPr>
        <p:txBody>
          <a:bodyPr/>
          <a:lstStyle/>
          <a:p>
            <a:pPr algn="ctr"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19460" name="Picture 5" descr="http://im4-tub-ru.yandex.net/i?id=204097050-1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216058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http://im2-tub-ru.yandex.net/i?id=150040750-1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221163"/>
            <a:ext cx="24479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743" y="2967335"/>
            <a:ext cx="90345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4645">
            <a:off x="1643042" y="3429000"/>
            <a:ext cx="4214842" cy="3071834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978">
            <a:off x="1187447" y="3191413"/>
            <a:ext cx="3446171" cy="225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3167212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4000" b="1" dirty="0" smtClean="0">
                <a:solidFill>
                  <a:srgbClr val="984204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4000" b="1" dirty="0" smtClean="0">
                <a:solidFill>
                  <a:srgbClr val="9842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9842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9842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984204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«Учите ребенка каким-нибудь неизвестным ему словам- он будет долго и напрасно мучиться, но свяжите двадцать таких слов с картинками, и он их усвоит на лету»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К.Д.Ушинский 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98420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98420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98420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98420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9842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30" y="1928802"/>
            <a:ext cx="1857388" cy="1714512"/>
          </a:xfrm>
          <a:ln>
            <a:solidFill>
              <a:srgbClr val="66006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689850" cy="792163"/>
          </a:xfrm>
        </p:spPr>
        <p:txBody>
          <a:bodyPr/>
          <a:lstStyle/>
          <a:p>
            <a:pPr eaLnBrk="1" hangingPunct="1"/>
            <a:endParaRPr lang="ru-RU" sz="3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640"/>
            <a:ext cx="8329642" cy="5812128"/>
          </a:xfrm>
        </p:spPr>
        <p:txBody>
          <a:bodyPr/>
          <a:lstStyle/>
          <a:p>
            <a:pPr>
              <a:buNone/>
              <a:defRPr/>
            </a:pPr>
            <a:r>
              <a:rPr lang="ru-RU" i="1" dirty="0" smtClean="0">
                <a:solidFill>
                  <a:srgbClr val="CC0000"/>
                </a:solidFill>
              </a:rPr>
              <a:t>                      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Мнемотехника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 переводе с греческого -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«искусство запоминания».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2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362950" cy="5688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Это схема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- рисунки ребенок легко запоминает информацию.  </a:t>
            </a:r>
          </a:p>
        </p:txBody>
      </p:sp>
      <p:pic>
        <p:nvPicPr>
          <p:cNvPr id="33816" name="Picture 24" descr="DSCN0504"/>
          <p:cNvPicPr>
            <a:picLocks noChangeAspect="1" noChangeArrowheads="1"/>
          </p:cNvPicPr>
          <p:nvPr/>
        </p:nvPicPr>
        <p:blipFill>
          <a:blip r:embed="rId2" cstate="print"/>
          <a:srcRect l="1961" t="11988" r="5752" b="11131"/>
          <a:stretch>
            <a:fillRect/>
          </a:stretch>
        </p:blipFill>
        <p:spPr bwMode="auto">
          <a:xfrm>
            <a:off x="5508104" y="4509120"/>
            <a:ext cx="35283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18" name="Picture 26" descr="DSCN0522"/>
          <p:cNvPicPr>
            <a:picLocks noChangeAspect="1" noChangeArrowheads="1"/>
          </p:cNvPicPr>
          <p:nvPr/>
        </p:nvPicPr>
        <p:blipFill>
          <a:blip r:embed="rId3" cstate="print"/>
          <a:srcRect l="9474" t="16233" r="4292" b="4981"/>
          <a:stretch>
            <a:fillRect/>
          </a:stretch>
        </p:blipFill>
        <p:spPr bwMode="auto">
          <a:xfrm>
            <a:off x="179512" y="4509120"/>
            <a:ext cx="342088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обучения мнемотехнике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91512" cy="41767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ассоциативного мышления;</a:t>
            </a:r>
          </a:p>
          <a:p>
            <a:pPr eaLnBrk="1" hangingPunct="1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зрительной и слуховой памяти;</a:t>
            </a:r>
          </a:p>
          <a:p>
            <a:pPr eaLnBrk="1" hangingPunct="1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зрительного и слухового внимания;</a:t>
            </a:r>
          </a:p>
          <a:p>
            <a:pPr eaLnBrk="1" hangingPunct="1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воображения.</a:t>
            </a:r>
          </a:p>
          <a:p>
            <a:pPr eaLnBrk="1" hangingPunct="1">
              <a:buFontTx/>
              <a:buNone/>
            </a:pPr>
            <a:endParaRPr lang="ru-RU" b="1" dirty="0" smtClean="0"/>
          </a:p>
        </p:txBody>
      </p:sp>
      <p:pic>
        <p:nvPicPr>
          <p:cNvPr id="21508" name="Picture 4" descr="DSCN0499"/>
          <p:cNvPicPr>
            <a:picLocks noChangeAspect="1" noChangeArrowheads="1"/>
          </p:cNvPicPr>
          <p:nvPr/>
        </p:nvPicPr>
        <p:blipFill>
          <a:blip r:embed="rId2" cstate="print"/>
          <a:srcRect l="6318" t="6309" r="4200" b="8286"/>
          <a:stretch>
            <a:fillRect/>
          </a:stretch>
        </p:blipFill>
        <p:spPr bwMode="auto">
          <a:xfrm>
            <a:off x="5940152" y="4797152"/>
            <a:ext cx="30598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  мнемотехники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692150"/>
            <a:ext cx="8143932" cy="59515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совершенствование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восприятия,зрения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слуха, тактильных ощущений, обоняния;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формирование у детей навыков запоминания научить детей управлять своим вниманием, сделать его «послушным»;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стимулирование  интеллектуального развития ребенка;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учить запоминанию любой информации.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    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Методы мнемотехники: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Метод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крокирования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» (от франц.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croquis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- чертеж, схема, набросок);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Метод, использующий образное мышление (эйдетизм или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эйдотехника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Метод ассоциативных цепочек (или метод «чепухи»);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Метод трансформации (превращения);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Метод Цицерона (увязка информации в пространстве);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Метод опор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числобуквенный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метод)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Общие задачи для всех видов </a:t>
            </a:r>
            <a:r>
              <a:rPr lang="ru-RU" sz="36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sz="36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Развитие памяти (тренинг по разным приемам запоминания)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Умение анализировать, вычленять части, объединять в пары, группы, целое, умение систематизировать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Развитие логики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Развитие образного мышления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Формирование умения связно мыслить, составлять рассказы, перекодировать информацию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Решение дидактических, образовательных задач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Развитие смекалки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Тренировка внимания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Формирование навыка правильного графического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мнемотаблиц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229600" cy="1655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 </a:t>
            </a:r>
            <a:r>
              <a:rPr lang="ru-RU" sz="2800" smtClean="0"/>
              <a:t>                     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</a:p>
        </p:txBody>
      </p:sp>
      <p:pic>
        <p:nvPicPr>
          <p:cNvPr id="41992" name="Picture 8" descr="рис 4 круговорот воды в природ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10" t="1989" r="1991" b="3721"/>
          <a:stretch>
            <a:fillRect/>
          </a:stretch>
        </p:blipFill>
        <p:spPr>
          <a:xfrm>
            <a:off x="5292080" y="2204864"/>
            <a:ext cx="3456384" cy="3888432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3" name="Picture 9" descr="рис 5 цифра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5715" t="4047" r="2839" b="3136"/>
          <a:stretch>
            <a:fillRect/>
          </a:stretch>
        </p:blipFill>
        <p:spPr>
          <a:xfrm>
            <a:off x="467544" y="2204864"/>
            <a:ext cx="345638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064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с мнемотаблицами: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362950" cy="266223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 этап:  Рассматривание таблицы и разбор того, что на ней    изображено.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 этап:  Осуществляется перекодирование информации, т.е. преобразование из абстрактных символов в образы.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 этап:  После перекодирования осуществляется пересказ материала по заданной теме.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</a:p>
        </p:txBody>
      </p:sp>
      <p:pic>
        <p:nvPicPr>
          <p:cNvPr id="12292" name="Picture 7" descr="DSCN0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857629"/>
            <a:ext cx="3714776" cy="26432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y-prezeлинейка-солнц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562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shablony-prezeлинейка-солнце</vt:lpstr>
      <vt:lpstr>Государственное учреждение образования «Средняя школа № 21 г. Могилева»    </vt:lpstr>
      <vt:lpstr>                                          «Учите ребенка каким-нибудь неизвестным ему словам- он будет долго и напрасно мучиться, но свяжите двадцать таких слов с картинками, и он их усвоит на лету»                                                               К.Д.Ушинский  </vt:lpstr>
      <vt:lpstr>Презентация PowerPoint</vt:lpstr>
      <vt:lpstr>Мнемотаблица</vt:lpstr>
      <vt:lpstr>Цели обучения мнемотехнике</vt:lpstr>
      <vt:lpstr>Задачи   мнемотехники</vt:lpstr>
      <vt:lpstr>    Общие задачи для всех видов мнемотаблиц</vt:lpstr>
      <vt:lpstr>Виды мнемотаблиц</vt:lpstr>
      <vt:lpstr>Этапы работы с мнемотаблицами:</vt:lpstr>
      <vt:lpstr> Использование мнемотаблиц в  школьном ПКПП</vt:lpstr>
      <vt:lpstr> Использование мнемотаблиц в  школьном ПКПП</vt:lpstr>
      <vt:lpstr> Использование мнемосхем в  школьном ПКПП</vt:lpstr>
      <vt:lpstr> Использование мнемотаблиц в  школьном ПКПП</vt:lpstr>
      <vt:lpstr>Вывод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 в логопедической практике</dc:title>
  <dc:creator>User</dc:creator>
  <cp:lastModifiedBy>Admin</cp:lastModifiedBy>
  <cp:revision>56</cp:revision>
  <dcterms:created xsi:type="dcterms:W3CDTF">2012-11-19T20:51:40Z</dcterms:created>
  <dcterms:modified xsi:type="dcterms:W3CDTF">2022-04-28T11:18:07Z</dcterms:modified>
</cp:coreProperties>
</file>