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70" r:id="rId2"/>
    <p:sldId id="271" r:id="rId3"/>
    <p:sldId id="272" r:id="rId4"/>
    <p:sldId id="273" r:id="rId5"/>
    <p:sldId id="275" r:id="rId6"/>
    <p:sldId id="276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ECF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4;&#1080;&#1089;&#1075;&#1088;&#1072;&#1092;&#1080;&#1103;%202016\&#1080;&#1085;&#1076;.&#1084;&#1086;&#1085;&#1080;&#1090;&#1086;&#1088;&#1080;&#1085;&#1075;%20&#1076;&#1080;&#1089;&#1075;&#1088;&#1072;&#1092;&#1080;&#1103;%20&#1057;&#1064;%20&#8470;%2021&#1057;&#1091;&#1076;&#1072;&#108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4;&#1080;&#1089;&#1075;&#1088;&#1072;&#1092;&#1080;&#1103;%202016\&#1080;&#1085;&#1076;.&#1084;&#1086;&#1085;&#1080;&#1090;&#1086;&#1088;&#1080;&#1085;&#1075;%20&#1076;&#1080;&#1089;&#1075;&#1088;&#1072;&#1092;&#1080;&#1103;%20&#1057;&#1064;%20&#8470;%2021&#1057;&#1091;&#1076;&#1072;&#108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564100903368298E-2"/>
          <c:y val="2.327572261014545E-2"/>
          <c:w val="0.81285416878706807"/>
          <c:h val="0.50210535003879264"/>
        </c:manualLayout>
      </c:layout>
      <c:lineChart>
        <c:grouping val="standard"/>
        <c:varyColors val="0"/>
        <c:ser>
          <c:idx val="0"/>
          <c:order val="0"/>
          <c:tx>
            <c:v>Норма</c:v>
          </c:tx>
          <c:spPr>
            <a:ln>
              <a:solidFill>
                <a:srgbClr val="3333FF"/>
              </a:solidFill>
            </a:ln>
          </c:spPr>
          <c:marker>
            <c:symbol val="circle"/>
            <c:size val="7"/>
            <c:spPr>
              <a:solidFill>
                <a:srgbClr val="3333FF"/>
              </a:solidFill>
              <a:ln>
                <a:solidFill>
                  <a:srgbClr val="3333FF"/>
                </a:solidFill>
              </a:ln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Лист1!$D$3:$J$3</c:f>
              <c:strCache>
                <c:ptCount val="7"/>
                <c:pt idx="0">
                  <c:v>Замены Ч-Т, Ч-Щ, 
Ц-С, Ц-Т</c:v>
                </c:pt>
                <c:pt idx="1">
                  <c:v>Пропуск Ь, 
замены У-Ю, О-Ё, Э-Е, 
Ы-И, А-Я</c:v>
                </c:pt>
                <c:pt idx="2">
                  <c:v>Замены О-У, Е-И, А-О</c:v>
                </c:pt>
                <c:pt idx="3">
                  <c:v>Замена звонких и
 глухих согласных: Д-Т, …</c:v>
                </c:pt>
                <c:pt idx="4">
                  <c:v>Пропуск согласных 
при стечении</c:v>
                </c:pt>
                <c:pt idx="5">
                  <c:v>Пропуски, перестановки,
 добавления букв/слогов</c:v>
                </c:pt>
                <c:pt idx="6">
                  <c:v>Слитное/раздельное 
написание слов(слова)</c:v>
                </c:pt>
              </c:strCache>
            </c:strRef>
          </c:cat>
          <c:val>
            <c:numRef>
              <c:f>Лист1!$D$4:$J$4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smooth val="1"/>
        </c:ser>
        <c:ser>
          <c:idx val="1"/>
          <c:order val="1"/>
          <c:tx>
            <c:v>Сентябрь</c:v>
          </c:tx>
          <c:marker>
            <c:spPr>
              <a:ln cap="rnd"/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Лист1!$D$3:$J$3</c:f>
              <c:strCache>
                <c:ptCount val="7"/>
                <c:pt idx="0">
                  <c:v>Замены Ч-Т, Ч-Щ, 
Ц-С, Ц-Т</c:v>
                </c:pt>
                <c:pt idx="1">
                  <c:v>Пропуск Ь, 
замены У-Ю, О-Ё, Э-Е, 
Ы-И, А-Я</c:v>
                </c:pt>
                <c:pt idx="2">
                  <c:v>Замены О-У, Е-И, А-О</c:v>
                </c:pt>
                <c:pt idx="3">
                  <c:v>Замена звонких и
 глухих согласных: Д-Т, …</c:v>
                </c:pt>
                <c:pt idx="4">
                  <c:v>Пропуск согласных 
при стечении</c:v>
                </c:pt>
                <c:pt idx="5">
                  <c:v>Пропуски, перестановки,
 добавления букв/слогов</c:v>
                </c:pt>
                <c:pt idx="6">
                  <c:v>Слитное/раздельное 
написание слов(слова)</c:v>
                </c:pt>
              </c:strCache>
            </c:strRef>
          </c:cat>
          <c:val>
            <c:numRef>
              <c:f>Лист1!$D$5:$J$5</c:f>
              <c:numCache>
                <c:formatCode>General</c:formatCode>
                <c:ptCount val="7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smooth val="1"/>
        </c:ser>
        <c:ser>
          <c:idx val="2"/>
          <c:order val="2"/>
          <c:tx>
            <c:v>Май</c:v>
          </c:tx>
          <c:spPr>
            <a:ln w="34925">
              <a:solidFill>
                <a:srgbClr val="00B050"/>
              </a:solidFill>
            </a:ln>
          </c:spPr>
          <c:marker>
            <c:symbol val="circle"/>
            <c:size val="7"/>
            <c:spPr>
              <a:solidFill>
                <a:srgbClr val="00B050">
                  <a:alpha val="87000"/>
                </a:srgbClr>
              </a:solidFill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Лист1!$D$3:$J$3</c:f>
              <c:strCache>
                <c:ptCount val="7"/>
                <c:pt idx="0">
                  <c:v>Замены Ч-Т, Ч-Щ, 
Ц-С, Ц-Т</c:v>
                </c:pt>
                <c:pt idx="1">
                  <c:v>Пропуск Ь, 
замены У-Ю, О-Ё, Э-Е, 
Ы-И, А-Я</c:v>
                </c:pt>
                <c:pt idx="2">
                  <c:v>Замены О-У, Е-И, А-О</c:v>
                </c:pt>
                <c:pt idx="3">
                  <c:v>Замена звонких и
 глухих согласных: Д-Т, …</c:v>
                </c:pt>
                <c:pt idx="4">
                  <c:v>Пропуск согласных 
при стечении</c:v>
                </c:pt>
                <c:pt idx="5">
                  <c:v>Пропуски, перестановки,
 добавления букв/слогов</c:v>
                </c:pt>
                <c:pt idx="6">
                  <c:v>Слитное/раздельное 
написание слов(слова)</c:v>
                </c:pt>
              </c:strCache>
            </c:strRef>
          </c:cat>
          <c:val>
            <c:numRef>
              <c:f>Лист1!$D$6:$J$6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233536"/>
        <c:axId val="71235072"/>
      </c:lineChart>
      <c:catAx>
        <c:axId val="71233536"/>
        <c:scaling>
          <c:orientation val="minMax"/>
        </c:scaling>
        <c:delete val="0"/>
        <c:axPos val="b"/>
        <c:majorTickMark val="out"/>
        <c:minorTickMark val="none"/>
        <c:tickLblPos val="nextTo"/>
        <c:crossAx val="71235072"/>
        <c:crosses val="autoZero"/>
        <c:auto val="1"/>
        <c:lblAlgn val="ctr"/>
        <c:lblOffset val="100"/>
        <c:noMultiLvlLbl val="0"/>
      </c:catAx>
      <c:valAx>
        <c:axId val="71235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233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Норма</c:v>
          </c:tx>
          <c:spPr>
            <a:ln>
              <a:solidFill>
                <a:srgbClr val="3333FF"/>
              </a:solidFill>
            </a:ln>
          </c:spPr>
          <c:marker>
            <c:symbol val="circle"/>
            <c:size val="7"/>
            <c:spPr>
              <a:solidFill>
                <a:srgbClr val="3333FF"/>
              </a:solidFill>
              <a:ln>
                <a:solidFill>
                  <a:srgbClr val="3333FF"/>
                </a:solidFill>
              </a:ln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Лист1!$H$47:$M$47</c:f>
              <c:strCache>
                <c:ptCount val="6"/>
                <c:pt idx="0">
                  <c:v>Пропуск согласных 
при стечении</c:v>
                </c:pt>
                <c:pt idx="1">
                  <c:v>Пропуски, перестановки,
 добавления букв/слогов</c:v>
                </c:pt>
                <c:pt idx="2">
                  <c:v>Слитное/раздельное 
написание слов(слова)</c:v>
                </c:pt>
                <c:pt idx="3">
                  <c:v>Замены: В-Д, Т-Ш,
 И-Ш, П-Т, Х-Ж, Л-М,Б-Д, Ш-Щ</c:v>
                </c:pt>
                <c:pt idx="4">
                  <c:v>Зеркальное написание букв</c:v>
                </c:pt>
                <c:pt idx="5">
                  <c:v>Лишние и неправильно 
расположенные элементы</c:v>
                </c:pt>
              </c:strCache>
            </c:strRef>
          </c:cat>
          <c:val>
            <c:numRef>
              <c:f>Лист1!$H$48:$M$48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1"/>
        </c:ser>
        <c:ser>
          <c:idx val="1"/>
          <c:order val="1"/>
          <c:tx>
            <c:v>Сентябрь</c:v>
          </c:tx>
          <c:dLbls>
            <c:spPr>
              <a:ln>
                <a:round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Лист1!$H$47:$M$47</c:f>
              <c:strCache>
                <c:ptCount val="6"/>
                <c:pt idx="0">
                  <c:v>Пропуск согласных 
при стечении</c:v>
                </c:pt>
                <c:pt idx="1">
                  <c:v>Пропуски, перестановки,
 добавления букв/слогов</c:v>
                </c:pt>
                <c:pt idx="2">
                  <c:v>Слитное/раздельное 
написание слов(слова)</c:v>
                </c:pt>
                <c:pt idx="3">
                  <c:v>Замены: В-Д, Т-Ш,
 И-Ш, П-Т, Х-Ж, Л-М,Б-Д, Ш-Щ</c:v>
                </c:pt>
                <c:pt idx="4">
                  <c:v>Зеркальное написание букв</c:v>
                </c:pt>
                <c:pt idx="5">
                  <c:v>Лишние и неправильно 
расположенные элементы</c:v>
                </c:pt>
              </c:strCache>
            </c:strRef>
          </c:cat>
          <c:val>
            <c:numRef>
              <c:f>Лист1!$H$49:$M$49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smooth val="1"/>
        </c:ser>
        <c:ser>
          <c:idx val="2"/>
          <c:order val="2"/>
          <c:tx>
            <c:v>Май</c:v>
          </c:tx>
          <c:spPr>
            <a:ln w="38100">
              <a:solidFill>
                <a:srgbClr val="00B050"/>
              </a:solidFill>
            </a:ln>
          </c:spPr>
          <c:marker>
            <c:symbol val="circle"/>
            <c:size val="5"/>
            <c:spPr>
              <a:solidFill>
                <a:srgbClr val="00B050"/>
              </a:solidFill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Лист1!$H$47:$M$47</c:f>
              <c:strCache>
                <c:ptCount val="6"/>
                <c:pt idx="0">
                  <c:v>Пропуск согласных 
при стечении</c:v>
                </c:pt>
                <c:pt idx="1">
                  <c:v>Пропуски, перестановки,
 добавления букв/слогов</c:v>
                </c:pt>
                <c:pt idx="2">
                  <c:v>Слитное/раздельное 
написание слов(слова)</c:v>
                </c:pt>
                <c:pt idx="3">
                  <c:v>Замены: В-Д, Т-Ш,
 И-Ш, П-Т, Х-Ж, Л-М,Б-Д, Ш-Щ</c:v>
                </c:pt>
                <c:pt idx="4">
                  <c:v>Зеркальное написание букв</c:v>
                </c:pt>
                <c:pt idx="5">
                  <c:v>Лишние и неправильно 
расположенные элементы</c:v>
                </c:pt>
              </c:strCache>
            </c:strRef>
          </c:cat>
          <c:val>
            <c:numRef>
              <c:f>Лист1!$H$50:$M$50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442048"/>
        <c:axId val="73443584"/>
      </c:lineChart>
      <c:catAx>
        <c:axId val="73442048"/>
        <c:scaling>
          <c:orientation val="minMax"/>
        </c:scaling>
        <c:delete val="0"/>
        <c:axPos val="b"/>
        <c:majorTickMark val="out"/>
        <c:minorTickMark val="none"/>
        <c:tickLblPos val="nextTo"/>
        <c:crossAx val="73443584"/>
        <c:crosses val="autoZero"/>
        <c:auto val="1"/>
        <c:lblAlgn val="ctr"/>
        <c:lblOffset val="100"/>
        <c:noMultiLvlLbl val="0"/>
      </c:catAx>
      <c:valAx>
        <c:axId val="73443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442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A189538-FE71-4A60-93CE-CA76D0E8B839}" type="datetimeFigureOut">
              <a:rPr lang="ru-RU"/>
              <a:pPr>
                <a:defRPr/>
              </a:pPr>
              <a:t>28.04.2022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933FC94-7156-4386-812F-59410AC30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738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71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D5E14-2608-44FB-8F8F-1126A5108C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63333-42DE-484E-A4C9-79909933CF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66257-8937-4A5F-B954-35773240F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5037F-37EA-4B84-B28C-86E6CE4B41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8B48-520B-4C88-9425-14AD71B34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21732-52C6-482D-AEA7-BE863FFA18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276CC-64CC-4C9B-A42F-0ED3919B70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721C-7A1D-4A96-9E25-D65904D6E9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EEE9B-C6F7-4ED1-8DF6-90B9DEA0D9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908C4-4D2A-40C8-92DB-3B7094FBB4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9190A-C191-4BA5-AC5B-BEA79145A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48A9B-3ABE-4A9C-B04E-17B329A4E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614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615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3980D04C-95C8-42B2-B24C-56F3A823D2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Государственное учреждение образования</a:t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«Средняя школа № 21 г. Могилева»</a:t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   </a:t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endParaRPr lang="ru-RU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algn="ctr"/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 </a:t>
            </a:r>
          </a:p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Arial Black" pitchFamily="34" charset="0"/>
              </a:rPr>
              <a:t>«Мониторинг развития письменной речи учащихся с </a:t>
            </a:r>
            <a:r>
              <a:rPr lang="ru-RU" sz="3200" b="1" i="1" dirty="0" err="1" smtClean="0">
                <a:solidFill>
                  <a:schemeClr val="tx1"/>
                </a:solidFill>
                <a:latin typeface="Arial Black" pitchFamily="34" charset="0"/>
              </a:rPr>
              <a:t>дисграфией</a:t>
            </a:r>
            <a:r>
              <a:rPr lang="ru-RU" sz="3200" b="1" i="1" dirty="0" smtClean="0">
                <a:solidFill>
                  <a:schemeClr val="tx1"/>
                </a:solidFill>
                <a:latin typeface="Arial Black" pitchFamily="34" charset="0"/>
              </a:rPr>
              <a:t>, посещающих ПКПП</a:t>
            </a:r>
            <a:r>
              <a:rPr lang="ru-RU" sz="3200" b="1" dirty="0" smtClean="0">
                <a:solidFill>
                  <a:schemeClr val="tx1"/>
                </a:solidFill>
                <a:latin typeface="Arial Black" pitchFamily="34" charset="0"/>
              </a:rPr>
              <a:t>»</a:t>
            </a:r>
            <a:br>
              <a:rPr lang="ru-RU" sz="3200" b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ru-RU" sz="2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 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Подготовила:  учитель-дефектолог ПКПП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Судак  Елена Михайловна </a:t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 </a:t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ru-RU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ru-RU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endParaRPr lang="ru-RU" sz="2400" b="1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4400" y="142853"/>
            <a:ext cx="7772400" cy="1285883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Arial Black" pitchFamily="34" charset="0"/>
              </a:rPr>
              <a:t>Мониторинг  количества </a:t>
            </a:r>
            <a:r>
              <a:rPr lang="ru-RU" sz="2000" b="1" dirty="0" err="1" smtClean="0">
                <a:latin typeface="Arial Black" pitchFamily="34" charset="0"/>
              </a:rPr>
              <a:t>дисграфических</a:t>
            </a:r>
            <a:r>
              <a:rPr lang="ru-RU" sz="2000" b="1" dirty="0" smtClean="0">
                <a:latin typeface="Arial Black" pitchFamily="34" charset="0"/>
              </a:rPr>
              <a:t> ошибок </a:t>
            </a:r>
            <a:r>
              <a:rPr lang="en-US" sz="2000" b="1" dirty="0" smtClean="0">
                <a:latin typeface="Arial Black" pitchFamily="34" charset="0"/>
              </a:rPr>
              <a:t/>
            </a:r>
            <a:br>
              <a:rPr lang="en-US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учащейся 3 "А" класса  И. Екатерины</a:t>
            </a:r>
            <a:r>
              <a:rPr lang="ru-RU" sz="2000" b="1" i="1" dirty="0" smtClean="0">
                <a:latin typeface="Arial Black" pitchFamily="34" charset="0"/>
              </a:rPr>
              <a:t>,</a:t>
            </a:r>
            <a:r>
              <a:rPr lang="ru-RU" sz="2000" b="1" dirty="0" smtClean="0">
                <a:latin typeface="Arial Black" pitchFamily="34" charset="0"/>
              </a:rPr>
              <a:t/>
            </a:r>
            <a:br>
              <a:rPr lang="ru-RU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 посещающей  ПКПП  в 2015/2016 </a:t>
            </a:r>
            <a:r>
              <a:rPr lang="ru-RU" sz="2000" b="1" dirty="0" err="1" smtClean="0">
                <a:latin typeface="Arial Black" pitchFamily="34" charset="0"/>
              </a:rPr>
              <a:t>уч.г</a:t>
            </a:r>
            <a:r>
              <a:rPr lang="ru-RU" sz="2000" b="1" dirty="0" smtClean="0">
                <a:latin typeface="Arial Black" pitchFamily="34" charset="0"/>
              </a:rPr>
              <a:t>. </a:t>
            </a:r>
            <a:r>
              <a:rPr lang="en-US" sz="2000" b="1" dirty="0" smtClean="0">
                <a:latin typeface="Arial Black" pitchFamily="34" charset="0"/>
              </a:rPr>
              <a:t/>
            </a:r>
            <a:br>
              <a:rPr lang="en-US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(Заключение: </a:t>
            </a:r>
            <a:r>
              <a:rPr lang="ru-RU" sz="2000" b="1" dirty="0" err="1" smtClean="0">
                <a:latin typeface="Arial Black" pitchFamily="34" charset="0"/>
              </a:rPr>
              <a:t>Дисграфия</a:t>
            </a:r>
            <a:r>
              <a:rPr lang="ru-RU" sz="2000" b="1" dirty="0" smtClean="0">
                <a:latin typeface="Arial Black" pitchFamily="34" charset="0"/>
              </a:rPr>
              <a:t> акустическая. </a:t>
            </a:r>
            <a:r>
              <a:rPr lang="ru-RU" sz="2000" b="1" dirty="0" err="1" smtClean="0">
                <a:latin typeface="Arial Black" pitchFamily="34" charset="0"/>
              </a:rPr>
              <a:t>Дисграфия</a:t>
            </a:r>
            <a:r>
              <a:rPr lang="ru-RU" sz="2000" b="1" dirty="0" smtClean="0">
                <a:latin typeface="Arial Black" pitchFamily="34" charset="0"/>
              </a:rPr>
              <a:t> на почве нарушений языкового анализа  синтеза)</a:t>
            </a:r>
            <a:r>
              <a:rPr lang="ru-RU" sz="2000" dirty="0" smtClean="0">
                <a:latin typeface="Arial Black" pitchFamily="34" charset="0"/>
              </a:rPr>
              <a:t> </a:t>
            </a:r>
            <a:endParaRPr lang="ru-RU" sz="2000" dirty="0">
              <a:latin typeface="Arial Black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2840" y="1643049"/>
          <a:ext cx="9001160" cy="5107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16"/>
                <a:gridCol w="900116"/>
                <a:gridCol w="900116"/>
                <a:gridCol w="900116"/>
                <a:gridCol w="900116"/>
                <a:gridCol w="900116"/>
                <a:gridCol w="900116"/>
                <a:gridCol w="900116"/>
                <a:gridCol w="800132"/>
                <a:gridCol w="1000100"/>
              </a:tblGrid>
              <a:tr h="78581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Акустическая </a:t>
                      </a:r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latin typeface="Arial Cyr"/>
                        </a:rPr>
                        <a:t>дисграфия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/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 на основе нарушений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 фонемного распознавания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latin typeface="Arial Cyr"/>
                        </a:rPr>
                        <a:t>Дисграфия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на почве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нарушений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языкового 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анализа и синтеза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Итого </a:t>
                      </a:r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latin typeface="Arial Cyr"/>
                        </a:rPr>
                        <a:t>дисграфических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 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ошибок</a:t>
                      </a:r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Орфографические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 ошибки</a:t>
                      </a:r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Дата обследования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537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Замены Ч-Т, Ч-Щ, 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Ц-С, Ц-Т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Пропуск Ь, 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замены У-Ю, О-Ё, Э-Е, 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Ы-И, А-Я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Замены О-У, Е-И, А-О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Замена звонких и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 глухих согласных: Д-Т, …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Пропуск согласных 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при стечении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Пропуски, перестановки,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 добавления букв/слогов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Слитное/раздельное 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написание слов(слова)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0" marR="0" marT="0" marB="0" vert="vert27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latin typeface="Arial Cyr"/>
                      </a:endParaRPr>
                    </a:p>
                  </a:txBody>
                  <a:tcPr marL="0" marR="0" marT="0" marB="0" vert="vert270" anchor="b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96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Black" pitchFamily="34" charset="0"/>
                        </a:rPr>
                        <a:t>Норма</a:t>
                      </a:r>
                      <a:endParaRPr lang="ru-RU" sz="1400" dirty="0">
                        <a:latin typeface="Arial Black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  <a:tr h="6196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Black" pitchFamily="34" charset="0"/>
                        </a:rPr>
                        <a:t>Сентябрь</a:t>
                      </a:r>
                      <a:endParaRPr lang="ru-RU" sz="1200" dirty="0">
                        <a:latin typeface="Arial Black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803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Black" pitchFamily="34" charset="0"/>
                        </a:rPr>
                        <a:t>Май</a:t>
                      </a:r>
                      <a:endParaRPr lang="ru-RU" sz="1400" dirty="0">
                        <a:latin typeface="Arial Black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/>
              <a:t>Нормы оценки результатов учебной деятельности по учебным предметам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на I ступени общего среднего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142844" y="1285859"/>
          <a:ext cx="2428892" cy="545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090"/>
                <a:gridCol w="1748802"/>
              </a:tblGrid>
              <a:tr h="473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Балл	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  <a:cs typeface="Times New Roman"/>
                        </a:rPr>
                        <a:t>Количество ошибок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Black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более 7 ошибок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Black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7 ошибок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Black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6 ошибок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Black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5 ошибок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4 ошибки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  <a:tr h="45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Black" pitchFamily="34" charset="0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3 ошибки 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Black" pitchFamily="34" charset="0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2 ошибки 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Black" pitchFamily="34" charset="0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1 ошибка 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Black" pitchFamily="34" charset="0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1 негрубая ошибка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 Black" pitchFamily="34" charset="0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 Black" pitchFamily="34" charset="0"/>
                          <a:ea typeface="Times New Roman"/>
                          <a:cs typeface="Times New Roman"/>
                        </a:rPr>
                        <a:t>0 ошибок, допускается 1-2 исправления на месте негрубых ошибок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571736" y="1142984"/>
            <a:ext cx="6429420" cy="5429288"/>
          </a:xfrm>
        </p:spPr>
        <p:txBody>
          <a:bodyPr/>
          <a:lstStyle/>
          <a:p>
            <a:pPr algn="just"/>
            <a:r>
              <a:rPr lang="ru-RU" sz="1600" dirty="0" smtClean="0"/>
              <a:t>Оценка орфографической и пунктуационной грамотности осуществляется с помощью письменных работ – обучающих и контрольных. При оценивании письменных работ следует учитывать ошибки </a:t>
            </a:r>
            <a:r>
              <a:rPr lang="ru-RU" sz="1600" b="1" dirty="0" smtClean="0"/>
              <a:t>орфографические (ошибки в написании слов) </a:t>
            </a:r>
            <a:r>
              <a:rPr lang="ru-RU" sz="1600" dirty="0" smtClean="0"/>
              <a:t>и пунктуационные (ошибки в постановке знаков препинания). </a:t>
            </a:r>
          </a:p>
          <a:p>
            <a:pPr algn="just"/>
            <a:r>
              <a:rPr lang="ru-RU" sz="1600" dirty="0" smtClean="0"/>
              <a:t>В письменных работах учащимися могут быть допущены </a:t>
            </a:r>
            <a:r>
              <a:rPr lang="ru-RU" sz="1800" b="1" dirty="0" smtClean="0"/>
              <a:t>грубые, негрубые, </a:t>
            </a:r>
            <a:r>
              <a:rPr lang="ru-RU" sz="1600" dirty="0" smtClean="0"/>
              <a:t>повторяющиеся, однотипные орфографические ошибки.  </a:t>
            </a:r>
          </a:p>
          <a:p>
            <a:pPr algn="just"/>
            <a:r>
              <a:rPr lang="ru-RU" sz="1600" b="1" dirty="0" smtClean="0"/>
              <a:t>К негрубым относятся орфографические ошибки</a:t>
            </a:r>
            <a:r>
              <a:rPr lang="ru-RU" sz="1600" dirty="0" smtClean="0"/>
              <a:t>:</a:t>
            </a:r>
          </a:p>
          <a:p>
            <a:pPr lvl="0" algn="just"/>
            <a:r>
              <a:rPr lang="ru-RU" sz="1600" dirty="0" smtClean="0"/>
              <a:t>при переносе слов; </a:t>
            </a:r>
          </a:p>
          <a:p>
            <a:pPr lvl="0" algn="just"/>
            <a:r>
              <a:rPr lang="ru-RU" sz="1600" b="1" dirty="0" smtClean="0"/>
              <a:t>графические ошибки и описки (замена одной буквы другой – </a:t>
            </a:r>
            <a:r>
              <a:rPr lang="ru-RU" sz="1600" b="1" dirty="0" err="1" smtClean="0"/>
              <a:t>сполб</a:t>
            </a:r>
            <a:r>
              <a:rPr lang="ru-RU" sz="1600" b="1" dirty="0" smtClean="0"/>
              <a:t> вместо столб; перестановка букв – </a:t>
            </a:r>
            <a:r>
              <a:rPr lang="ru-RU" sz="1600" b="1" dirty="0" err="1" smtClean="0"/>
              <a:t>тертрадь</a:t>
            </a:r>
            <a:r>
              <a:rPr lang="ru-RU" sz="1600" b="1" dirty="0" smtClean="0"/>
              <a:t> вместо тетрадь; повторение одной и той же буквы в слове – </a:t>
            </a:r>
            <a:r>
              <a:rPr lang="ru-RU" sz="1600" b="1" dirty="0" err="1" smtClean="0"/>
              <a:t>доом</a:t>
            </a:r>
            <a:r>
              <a:rPr lang="ru-RU" sz="1600" b="1" dirty="0" smtClean="0"/>
              <a:t> вместо дом; повторение одного и того же слога – </a:t>
            </a:r>
            <a:r>
              <a:rPr lang="ru-RU" sz="1600" b="1" dirty="0" err="1" smtClean="0"/>
              <a:t>бежажать</a:t>
            </a:r>
            <a:r>
              <a:rPr lang="ru-RU" sz="1600" b="1" dirty="0" smtClean="0"/>
              <a:t> вместо бежать; пропуск буквы в слове – </a:t>
            </a:r>
            <a:r>
              <a:rPr lang="ru-RU" sz="1600" b="1" dirty="0" err="1" smtClean="0"/>
              <a:t>мшина</a:t>
            </a:r>
            <a:r>
              <a:rPr lang="ru-RU" sz="1600" b="1" dirty="0" smtClean="0"/>
              <a:t> вместо машина);</a:t>
            </a:r>
          </a:p>
          <a:p>
            <a:pPr lvl="0" algn="just"/>
            <a:r>
              <a:rPr lang="ru-RU" sz="1600" dirty="0" smtClean="0"/>
              <a:t>отражение на письме вместо букв е, ё, </a:t>
            </a:r>
            <a:r>
              <a:rPr lang="ru-RU" sz="1600" dirty="0" err="1" smtClean="0"/>
              <a:t>ю</a:t>
            </a:r>
            <a:r>
              <a:rPr lang="ru-RU" sz="1600" dirty="0" smtClean="0"/>
              <a:t>, я их звукового значения (</a:t>
            </a:r>
            <a:r>
              <a:rPr lang="ru-RU" sz="1600" dirty="0" err="1" smtClean="0"/>
              <a:t>йаблоня</a:t>
            </a:r>
            <a:r>
              <a:rPr lang="ru-RU" sz="1600" dirty="0" smtClean="0"/>
              <a:t> вместо яблоня, </a:t>
            </a:r>
            <a:r>
              <a:rPr lang="ru-RU" sz="1600" dirty="0" err="1" smtClean="0"/>
              <a:t>пойут</a:t>
            </a:r>
            <a:r>
              <a:rPr lang="ru-RU" sz="1600" dirty="0" smtClean="0"/>
              <a:t> вместо поют);</a:t>
            </a:r>
          </a:p>
          <a:p>
            <a:pPr algn="just"/>
            <a:r>
              <a:rPr lang="ru-RU" sz="1600" b="1" i="1" dirty="0" smtClean="0"/>
              <a:t>Каждая негрубая ошибка считается за пол-ошибки.</a:t>
            </a:r>
            <a:r>
              <a:rPr lang="ru-RU" sz="16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4400" y="142853"/>
            <a:ext cx="7772400" cy="1285883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Arial Black" pitchFamily="34" charset="0"/>
              </a:rPr>
              <a:t>Мониторинг  количества </a:t>
            </a:r>
            <a:r>
              <a:rPr lang="ru-RU" sz="2000" b="1" dirty="0" err="1" smtClean="0">
                <a:latin typeface="Arial Black" pitchFamily="34" charset="0"/>
              </a:rPr>
              <a:t>дисграфических</a:t>
            </a:r>
            <a:r>
              <a:rPr lang="ru-RU" sz="2000" b="1" dirty="0" smtClean="0">
                <a:latin typeface="Arial Black" pitchFamily="34" charset="0"/>
              </a:rPr>
              <a:t> ошибок </a:t>
            </a:r>
            <a:r>
              <a:rPr lang="en-US" sz="2000" b="1" dirty="0" smtClean="0">
                <a:latin typeface="Arial Black" pitchFamily="34" charset="0"/>
              </a:rPr>
              <a:t/>
            </a:r>
            <a:br>
              <a:rPr lang="en-US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учащейся 3 "А" класса  И. Екатерины</a:t>
            </a:r>
            <a:r>
              <a:rPr lang="ru-RU" sz="2000" b="1" i="1" dirty="0" smtClean="0">
                <a:latin typeface="Arial Black" pitchFamily="34" charset="0"/>
              </a:rPr>
              <a:t>,</a:t>
            </a:r>
            <a:r>
              <a:rPr lang="ru-RU" sz="2000" b="1" dirty="0" smtClean="0">
                <a:latin typeface="Arial Black" pitchFamily="34" charset="0"/>
              </a:rPr>
              <a:t/>
            </a:r>
            <a:br>
              <a:rPr lang="ru-RU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 посещающей  ПКПП  в 2015/2016 </a:t>
            </a:r>
            <a:r>
              <a:rPr lang="ru-RU" sz="2000" b="1" dirty="0" err="1" smtClean="0">
                <a:latin typeface="Arial Black" pitchFamily="34" charset="0"/>
              </a:rPr>
              <a:t>уч.г</a:t>
            </a:r>
            <a:r>
              <a:rPr lang="ru-RU" sz="2000" b="1" dirty="0" smtClean="0">
                <a:latin typeface="Arial Black" pitchFamily="34" charset="0"/>
              </a:rPr>
              <a:t>. </a:t>
            </a:r>
            <a:r>
              <a:rPr lang="en-US" sz="2000" b="1" dirty="0" smtClean="0">
                <a:latin typeface="Arial Black" pitchFamily="34" charset="0"/>
              </a:rPr>
              <a:t/>
            </a:r>
            <a:br>
              <a:rPr lang="en-US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(Заключение: </a:t>
            </a:r>
            <a:r>
              <a:rPr lang="ru-RU" sz="2000" b="1" dirty="0" err="1" smtClean="0">
                <a:latin typeface="Arial Black" pitchFamily="34" charset="0"/>
              </a:rPr>
              <a:t>Дисграфия</a:t>
            </a:r>
            <a:r>
              <a:rPr lang="ru-RU" sz="2000" b="1" dirty="0" smtClean="0">
                <a:latin typeface="Arial Black" pitchFamily="34" charset="0"/>
              </a:rPr>
              <a:t> акустическая. </a:t>
            </a:r>
            <a:r>
              <a:rPr lang="ru-RU" sz="2000" b="1" dirty="0" err="1" smtClean="0">
                <a:latin typeface="Arial Black" pitchFamily="34" charset="0"/>
              </a:rPr>
              <a:t>Дисграфия</a:t>
            </a:r>
            <a:r>
              <a:rPr lang="ru-RU" sz="2000" b="1" dirty="0" smtClean="0">
                <a:latin typeface="Arial Black" pitchFamily="34" charset="0"/>
              </a:rPr>
              <a:t> на почве нарушений языкового анализа  синтеза)</a:t>
            </a:r>
            <a:r>
              <a:rPr lang="ru-RU" sz="2000" dirty="0" smtClean="0">
                <a:latin typeface="Arial Black" pitchFamily="34" charset="0"/>
              </a:rPr>
              <a:t> </a:t>
            </a:r>
            <a:endParaRPr lang="ru-RU" sz="2000" dirty="0">
              <a:latin typeface="Arial Black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42840" y="1643049"/>
          <a:ext cx="9001160" cy="5107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16"/>
                <a:gridCol w="900116"/>
                <a:gridCol w="900116"/>
                <a:gridCol w="900116"/>
                <a:gridCol w="900116"/>
                <a:gridCol w="900116"/>
                <a:gridCol w="900116"/>
                <a:gridCol w="900116"/>
                <a:gridCol w="800132"/>
                <a:gridCol w="1000100"/>
              </a:tblGrid>
              <a:tr h="78581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Акустическая </a:t>
                      </a:r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latin typeface="Arial Cyr"/>
                        </a:rPr>
                        <a:t>дисграфия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/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 на основе нарушений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 фонемного распознавания</a:t>
                      </a: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latin typeface="Arial Cyr"/>
                        </a:rPr>
                        <a:t>Дисграфия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Arial Cyr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на почве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нарушения языкового 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анализа и синтеза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Arial Cyr"/>
                      </a:endParaRP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Итого </a:t>
                      </a:r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latin typeface="Arial Cyr"/>
                        </a:rPr>
                        <a:t>дисграфических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 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ошибок</a:t>
                      </a:r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Орфографические</a:t>
                      </a:r>
                      <a:b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</a:b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 ошибки</a:t>
                      </a:r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Дата обследования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537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Замены Ч-Т, Ч-Щ, 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Ц-С, Ц-Т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Пропуск Ь, 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замены У-Ю, О-Ё, Э-Е, 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Ы-И, А-Я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Замены О-У, Е-И, А-О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Замена звонких и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 глухих согласных: Д-Т, …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Пропуск согласных 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при стечении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Пропуски, перестановки,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 добавления букв/слогов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 Cyr"/>
                        </a:rPr>
                        <a:t>Слитное/раздельное </a:t>
                      </a:r>
                      <a:br>
                        <a:rPr lang="ru-RU" sz="1400" b="1" i="0" u="none" strike="noStrike" dirty="0">
                          <a:latin typeface="Arial Cyr"/>
                        </a:rPr>
                      </a:br>
                      <a:r>
                        <a:rPr lang="ru-RU" sz="1400" b="1" i="0" u="none" strike="noStrike" dirty="0">
                          <a:latin typeface="Arial Cyr"/>
                        </a:rPr>
                        <a:t>написание слов(слова)</a:t>
                      </a:r>
                    </a:p>
                  </a:txBody>
                  <a:tcPr marL="0" marR="0" marT="0" marB="0" vert="vert27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0" marR="0" marT="0" marB="0" vert="vert27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latin typeface="Arial Cyr"/>
                      </a:endParaRPr>
                    </a:p>
                  </a:txBody>
                  <a:tcPr marL="0" marR="0" marT="0" marB="0" vert="vert270" anchor="b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96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Black" pitchFamily="34" charset="0"/>
                        </a:rPr>
                        <a:t>Норма</a:t>
                      </a:r>
                      <a:endParaRPr lang="ru-RU" sz="1400" dirty="0">
                        <a:latin typeface="Arial Black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6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17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Arial Black" pitchFamily="34" charset="0"/>
                        </a:rPr>
                        <a:t>Сентябрь</a:t>
                      </a:r>
                      <a:endParaRPr lang="ru-RU" sz="1200" dirty="0">
                        <a:latin typeface="Arial Black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3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Arial Cyr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 Black" pitchFamily="34" charset="0"/>
                        </a:rPr>
                        <a:t>Май</a:t>
                      </a:r>
                      <a:endParaRPr lang="ru-RU" sz="1400" dirty="0">
                        <a:latin typeface="Arial Black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936609"/>
          </a:xfrm>
        </p:spPr>
        <p:txBody>
          <a:bodyPr/>
          <a:lstStyle/>
          <a:p>
            <a:pPr algn="just"/>
            <a:r>
              <a:rPr lang="ru-RU" sz="2000" b="1" dirty="0" smtClean="0">
                <a:latin typeface="Arial Black" pitchFamily="34" charset="0"/>
              </a:rPr>
              <a:t>Мониторинг  количества </a:t>
            </a:r>
            <a:r>
              <a:rPr lang="ru-RU" sz="2000" b="1" dirty="0" err="1" smtClean="0">
                <a:latin typeface="Arial Black" pitchFamily="34" charset="0"/>
              </a:rPr>
              <a:t>дисграфических</a:t>
            </a:r>
            <a:r>
              <a:rPr lang="ru-RU" sz="2000" b="1" dirty="0" smtClean="0">
                <a:latin typeface="Arial Black" pitchFamily="34" charset="0"/>
              </a:rPr>
              <a:t> ошибок </a:t>
            </a:r>
            <a:r>
              <a:rPr lang="en-US" sz="2000" b="1" dirty="0" smtClean="0">
                <a:latin typeface="Arial Black" pitchFamily="34" charset="0"/>
              </a:rPr>
              <a:t/>
            </a:r>
            <a:br>
              <a:rPr lang="en-US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учащейся 3 "А" класса  И. Екатерины</a:t>
            </a:r>
            <a:r>
              <a:rPr lang="ru-RU" sz="2000" b="1" i="1" dirty="0" smtClean="0">
                <a:latin typeface="Arial Black" pitchFamily="34" charset="0"/>
              </a:rPr>
              <a:t>,</a:t>
            </a:r>
            <a:r>
              <a:rPr lang="ru-RU" sz="2000" b="1" dirty="0" smtClean="0">
                <a:latin typeface="Arial Black" pitchFamily="34" charset="0"/>
              </a:rPr>
              <a:t/>
            </a:r>
            <a:br>
              <a:rPr lang="ru-RU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 посещающей  ПКПП  в 2015/2016 </a:t>
            </a:r>
            <a:r>
              <a:rPr lang="ru-RU" sz="2000" b="1" dirty="0" err="1" smtClean="0">
                <a:latin typeface="Arial Black" pitchFamily="34" charset="0"/>
              </a:rPr>
              <a:t>уч.г</a:t>
            </a:r>
            <a:r>
              <a:rPr lang="ru-RU" sz="2000" b="1" dirty="0" smtClean="0">
                <a:latin typeface="Arial Black" pitchFamily="34" charset="0"/>
              </a:rPr>
              <a:t>. </a:t>
            </a:r>
            <a:r>
              <a:rPr lang="en-US" sz="2000" b="1" dirty="0" smtClean="0">
                <a:latin typeface="Arial Black" pitchFamily="34" charset="0"/>
              </a:rPr>
              <a:t/>
            </a:r>
            <a:br>
              <a:rPr lang="en-US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(Заключение: </a:t>
            </a:r>
            <a:r>
              <a:rPr lang="ru-RU" sz="2000" b="1" dirty="0" err="1" smtClean="0">
                <a:latin typeface="Arial Black" pitchFamily="34" charset="0"/>
              </a:rPr>
              <a:t>Дисграфия</a:t>
            </a:r>
            <a:r>
              <a:rPr lang="ru-RU" sz="2000" b="1" dirty="0" smtClean="0">
                <a:latin typeface="Arial Black" pitchFamily="34" charset="0"/>
              </a:rPr>
              <a:t> акустическая. </a:t>
            </a:r>
            <a:r>
              <a:rPr lang="ru-RU" sz="2000" b="1" dirty="0" err="1" smtClean="0">
                <a:latin typeface="Arial Black" pitchFamily="34" charset="0"/>
              </a:rPr>
              <a:t>Дисграфия</a:t>
            </a:r>
            <a:r>
              <a:rPr lang="ru-RU" sz="2000" b="1" dirty="0" smtClean="0">
                <a:latin typeface="Arial Black" pitchFamily="34" charset="0"/>
              </a:rPr>
              <a:t> на почве нарушений языкового анализа  синтеза)</a:t>
            </a:r>
            <a:r>
              <a:rPr lang="ru-RU" sz="2000" dirty="0" smtClean="0">
                <a:latin typeface="Arial Black" pitchFamily="34" charset="0"/>
              </a:rPr>
              <a:t> 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8858312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1571636"/>
          </a:xfrm>
        </p:spPr>
        <p:txBody>
          <a:bodyPr/>
          <a:lstStyle/>
          <a:p>
            <a:pPr algn="just"/>
            <a:r>
              <a:rPr lang="ru-RU" sz="2000" b="1" dirty="0" smtClean="0">
                <a:latin typeface="Arial Black" pitchFamily="34" charset="0"/>
              </a:rPr>
              <a:t>Мониторинг  количества </a:t>
            </a:r>
            <a:r>
              <a:rPr lang="ru-RU" sz="2000" b="1" dirty="0" err="1" smtClean="0">
                <a:latin typeface="Arial Black" pitchFamily="34" charset="0"/>
              </a:rPr>
              <a:t>дисграфических</a:t>
            </a:r>
            <a:r>
              <a:rPr lang="ru-RU" sz="2000" b="1" dirty="0" smtClean="0">
                <a:latin typeface="Arial Black" pitchFamily="34" charset="0"/>
              </a:rPr>
              <a:t> ошибок </a:t>
            </a:r>
            <a:r>
              <a:rPr lang="en-US" sz="2000" b="1" dirty="0" smtClean="0">
                <a:latin typeface="Arial Black" pitchFamily="34" charset="0"/>
              </a:rPr>
              <a:t/>
            </a:r>
            <a:br>
              <a:rPr lang="en-US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учащегося 3 «Б" класса  И. Арсения</a:t>
            </a:r>
            <a:r>
              <a:rPr lang="ru-RU" sz="2000" b="1" i="1" dirty="0" smtClean="0">
                <a:latin typeface="Arial Black" pitchFamily="34" charset="0"/>
              </a:rPr>
              <a:t>,</a:t>
            </a:r>
            <a:r>
              <a:rPr lang="ru-RU" sz="2000" b="1" dirty="0" smtClean="0">
                <a:latin typeface="Arial Black" pitchFamily="34" charset="0"/>
              </a:rPr>
              <a:t/>
            </a:r>
            <a:br>
              <a:rPr lang="ru-RU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 посещающего  ПКПП  в 2015/2016 </a:t>
            </a:r>
            <a:r>
              <a:rPr lang="ru-RU" sz="2000" b="1" dirty="0" err="1" smtClean="0">
                <a:latin typeface="Arial Black" pitchFamily="34" charset="0"/>
              </a:rPr>
              <a:t>уч.г</a:t>
            </a:r>
            <a:r>
              <a:rPr lang="ru-RU" sz="2000" b="1" dirty="0" smtClean="0">
                <a:latin typeface="Arial Black" pitchFamily="34" charset="0"/>
              </a:rPr>
              <a:t>. </a:t>
            </a:r>
            <a:r>
              <a:rPr lang="en-US" sz="2000" b="1" dirty="0" smtClean="0">
                <a:latin typeface="Arial Black" pitchFamily="34" charset="0"/>
              </a:rPr>
              <a:t/>
            </a:r>
            <a:br>
              <a:rPr lang="en-US" sz="2000" b="1" dirty="0" smtClean="0"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(Заключение: </a:t>
            </a:r>
            <a:r>
              <a:rPr lang="ru-RU" sz="2000" b="1" dirty="0" err="1" smtClean="0">
                <a:latin typeface="Arial Black" pitchFamily="34" charset="0"/>
              </a:rPr>
              <a:t>Дисграфия</a:t>
            </a:r>
            <a:r>
              <a:rPr lang="ru-RU" sz="2000" b="1" dirty="0" smtClean="0">
                <a:latin typeface="Arial Black" pitchFamily="34" charset="0"/>
              </a:rPr>
              <a:t> на почве нарушений языкового анализа  синтеза. </a:t>
            </a:r>
            <a:r>
              <a:rPr lang="ru-RU" sz="2000" b="1" dirty="0" err="1" smtClean="0">
                <a:latin typeface="Arial Black" pitchFamily="34" charset="0"/>
              </a:rPr>
              <a:t>Дисграфия</a:t>
            </a:r>
            <a:r>
              <a:rPr lang="ru-RU" sz="2000" b="1" dirty="0" smtClean="0">
                <a:latin typeface="Arial Black" pitchFamily="34" charset="0"/>
              </a:rPr>
              <a:t> оптическая)</a:t>
            </a:r>
            <a:r>
              <a:rPr lang="ru-RU" sz="2000" dirty="0" smtClean="0">
                <a:latin typeface="Arial Black" pitchFamily="34" charset="0"/>
              </a:rPr>
              <a:t> </a:t>
            </a:r>
            <a:endParaRPr lang="ru-RU" sz="20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914400" y="2071678"/>
          <a:ext cx="7772400" cy="4059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1124</TotalTime>
  <Words>253</Words>
  <Application>Microsoft Office PowerPoint</Application>
  <PresentationFormat>Экран (4:3)</PresentationFormat>
  <Paragraphs>123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Слои</vt:lpstr>
      <vt:lpstr>Презентация PowerPoint</vt:lpstr>
      <vt:lpstr>Мониторинг  количества дисграфических ошибок  учащейся 3 "А" класса  И. Екатерины,  посещающей  ПКПП  в 2015/2016 уч.г.  (Заключение: Дисграфия акустическая. Дисграфия на почве нарушений языкового анализа  синтеза) </vt:lpstr>
      <vt:lpstr>Нормы оценки результатов учебной деятельности по учебным предметам на I ступени общего среднего образования </vt:lpstr>
      <vt:lpstr>Мониторинг  количества дисграфических ошибок  учащейся 3 "А" класса  И. Екатерины,  посещающей  ПКПП  в 2015/2016 уч.г.  (Заключение: Дисграфия акустическая. Дисграфия на почве нарушений языкового анализа  синтеза) </vt:lpstr>
      <vt:lpstr>Мониторинг  количества дисграфических ошибок  учащейся 3 "А" класса  И. Екатерины,  посещающей  ПКПП  в 2015/2016 уч.г.  (Заключение: Дисграфия акустическая. Дисграфия на почве нарушений языкового анализа  синтеза) </vt:lpstr>
      <vt:lpstr>Мониторинг  количества дисграфических ошибок  учащегося 3 «Б" класса  И. Арсения,  посещающего  ПКПП  в 2015/2016 уч.г.  (Заключение: Дисграфия на почве нарушений языкового анализа  синтеза. Дисграфия оптическая) </vt:lpstr>
    </vt:vector>
  </TitlesOfParts>
  <Company>KRC FIO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user4-2</dc:creator>
  <cp:lastModifiedBy>Admin</cp:lastModifiedBy>
  <cp:revision>130</cp:revision>
  <dcterms:created xsi:type="dcterms:W3CDTF">2009-09-01T11:16:04Z</dcterms:created>
  <dcterms:modified xsi:type="dcterms:W3CDTF">2022-04-28T11:58:14Z</dcterms:modified>
</cp:coreProperties>
</file>